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57" r:id="rId4"/>
    <p:sldId id="258" r:id="rId5"/>
    <p:sldId id="259" r:id="rId6"/>
    <p:sldId id="260" r:id="rId7"/>
    <p:sldId id="261" r:id="rId8"/>
    <p:sldId id="276" r:id="rId9"/>
    <p:sldId id="262" r:id="rId10"/>
    <p:sldId id="278" r:id="rId11"/>
    <p:sldId id="279" r:id="rId12"/>
    <p:sldId id="280" r:id="rId13"/>
    <p:sldId id="286" r:id="rId14"/>
    <p:sldId id="281" r:id="rId15"/>
    <p:sldId id="282" r:id="rId16"/>
    <p:sldId id="283" r:id="rId17"/>
    <p:sldId id="284" r:id="rId18"/>
    <p:sldId id="263" r:id="rId19"/>
    <p:sldId id="277" r:id="rId20"/>
    <p:sldId id="264" r:id="rId21"/>
    <p:sldId id="265" r:id="rId22"/>
    <p:sldId id="266" r:id="rId23"/>
    <p:sldId id="267" r:id="rId24"/>
    <p:sldId id="271" r:id="rId25"/>
    <p:sldId id="272" r:id="rId26"/>
    <p:sldId id="273" r:id="rId27"/>
    <p:sldId id="274" r:id="rId28"/>
    <p:sldId id="268" r:id="rId29"/>
    <p:sldId id="285" r:id="rId30"/>
    <p:sldId id="288" r:id="rId31"/>
    <p:sldId id="269" r:id="rId32"/>
    <p:sldId id="287"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02B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87" autoAdjust="0"/>
    <p:restoredTop sz="94713" autoAdjust="0"/>
  </p:normalViewPr>
  <p:slideViewPr>
    <p:cSldViewPr>
      <p:cViewPr varScale="1">
        <p:scale>
          <a:sx n="110" d="100"/>
          <a:sy n="110" d="100"/>
        </p:scale>
        <p:origin x="-16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8A5F56-11AA-41CF-B29E-3F51301492FE}" type="doc">
      <dgm:prSet loTypeId="urn:microsoft.com/office/officeart/2005/8/layout/process4" loCatId="process" qsTypeId="urn:microsoft.com/office/officeart/2005/8/quickstyle/simple1" qsCatId="simple" csTypeId="urn:microsoft.com/office/officeart/2005/8/colors/accent4_2" csCatId="accent4"/>
      <dgm:spPr/>
      <dgm:t>
        <a:bodyPr/>
        <a:lstStyle/>
        <a:p>
          <a:endParaRPr lang="en-US"/>
        </a:p>
      </dgm:t>
    </dgm:pt>
    <dgm:pt modelId="{24A22AC2-186B-4C61-9779-2A5130F1E3BA}">
      <dgm:prSet/>
      <dgm:spPr/>
      <dgm:t>
        <a:bodyPr/>
        <a:lstStyle/>
        <a:p>
          <a:r>
            <a:rPr lang="ru-RU"/>
            <a:t>Әлеуметтанушылар әрбір 20 жыл сайын алдыңғысынан ерекшеленетін жаңа буын дүниеге келеді деген ойды айтады. Қазіргі таңда</a:t>
          </a:r>
          <a:r>
            <a:rPr lang="ru-RU" b="1"/>
            <a:t> X, Y және Z </a:t>
          </a:r>
          <a:r>
            <a:rPr lang="ru-RU"/>
            <a:t>ұрпақтары туралы жиі айтылып жүр.   Жас теориясының үш негізгі компоненті (X, Y және Z ұрпақтары) және бір қосымша компонент (Baby boomers) бар.  </a:t>
          </a:r>
          <a:endParaRPr lang="en-US"/>
        </a:p>
      </dgm:t>
    </dgm:pt>
    <dgm:pt modelId="{4A353B43-D7D5-472D-8BC8-CB4D6A3DF6B0}" type="parTrans" cxnId="{CC2FB637-D320-4FF7-857A-FFEF02002C1A}">
      <dgm:prSet/>
      <dgm:spPr/>
      <dgm:t>
        <a:bodyPr/>
        <a:lstStyle/>
        <a:p>
          <a:endParaRPr lang="en-US"/>
        </a:p>
      </dgm:t>
    </dgm:pt>
    <dgm:pt modelId="{9C158FBA-2F71-4532-9CBC-E2A24ED50C9B}" type="sibTrans" cxnId="{CC2FB637-D320-4FF7-857A-FFEF02002C1A}">
      <dgm:prSet/>
      <dgm:spPr/>
      <dgm:t>
        <a:bodyPr/>
        <a:lstStyle/>
        <a:p>
          <a:endParaRPr lang="en-US"/>
        </a:p>
      </dgm:t>
    </dgm:pt>
    <dgm:pt modelId="{71EB5C6A-7C79-422C-8196-80E7F594128A}">
      <dgm:prSet/>
      <dgm:spPr/>
      <dgm:t>
        <a:bodyPr/>
        <a:lstStyle/>
        <a:p>
          <a:r>
            <a:rPr lang="ru-RU"/>
            <a:t>1991 жылы  АҚШ  зерттеушілері </a:t>
          </a:r>
          <a:r>
            <a:rPr lang="ru-RU" b="1" u="sng"/>
            <a:t> Нил Гоув (Neil Howe) </a:t>
          </a:r>
          <a:r>
            <a:rPr lang="ru-RU"/>
            <a:t> пен </a:t>
          </a:r>
          <a:r>
            <a:rPr lang="ru-RU" b="1"/>
            <a:t>Уильям Штраус (William Strauss) </a:t>
          </a:r>
          <a:r>
            <a:rPr lang="ru-RU"/>
            <a:t> алғаш рет жас айырмашылықтарының ерекшеліктері туралы айтты. Олар адамдардың  жас айырмашылықтарына қарап, әртүрлі уақыттағы ұрпақтардың құндылықтарына негізделген теорияны шығарды.  Олардың пікірінше, әр кезең шамамен 20 жылға созылады. Ал  Қазақстанда бұл туралы нақты статистикалық дерек жоқ болса да, X-Y-Z   ұрпақтар теориясы туралы өмірдің өзі көрсетіп жатқандай.</a:t>
          </a:r>
          <a:endParaRPr lang="en-US"/>
        </a:p>
      </dgm:t>
    </dgm:pt>
    <dgm:pt modelId="{50E40D9F-681B-412F-A5EF-001AC3E9A67D}" type="parTrans" cxnId="{ADF43567-C812-4A0A-B303-130F576A266D}">
      <dgm:prSet/>
      <dgm:spPr/>
      <dgm:t>
        <a:bodyPr/>
        <a:lstStyle/>
        <a:p>
          <a:endParaRPr lang="en-US"/>
        </a:p>
      </dgm:t>
    </dgm:pt>
    <dgm:pt modelId="{CF232287-56A3-4305-8A5A-AB9DA6987414}" type="sibTrans" cxnId="{ADF43567-C812-4A0A-B303-130F576A266D}">
      <dgm:prSet/>
      <dgm:spPr/>
      <dgm:t>
        <a:bodyPr/>
        <a:lstStyle/>
        <a:p>
          <a:endParaRPr lang="en-US"/>
        </a:p>
      </dgm:t>
    </dgm:pt>
    <dgm:pt modelId="{248CD174-54EE-4F82-88AC-8E8FC29103A1}" type="pres">
      <dgm:prSet presAssocID="{228A5F56-11AA-41CF-B29E-3F51301492FE}" presName="Name0" presStyleCnt="0">
        <dgm:presLayoutVars>
          <dgm:dir/>
          <dgm:animLvl val="lvl"/>
          <dgm:resizeHandles val="exact"/>
        </dgm:presLayoutVars>
      </dgm:prSet>
      <dgm:spPr/>
      <dgm:t>
        <a:bodyPr/>
        <a:lstStyle/>
        <a:p>
          <a:endParaRPr lang="ru-RU"/>
        </a:p>
      </dgm:t>
    </dgm:pt>
    <dgm:pt modelId="{9223337C-A5E7-4699-9997-711524A3E624}" type="pres">
      <dgm:prSet presAssocID="{71EB5C6A-7C79-422C-8196-80E7F594128A}" presName="boxAndChildren" presStyleCnt="0"/>
      <dgm:spPr/>
    </dgm:pt>
    <dgm:pt modelId="{3FED2979-B236-49F3-A29D-E195EF00E6CF}" type="pres">
      <dgm:prSet presAssocID="{71EB5C6A-7C79-422C-8196-80E7F594128A}" presName="parentTextBox" presStyleLbl="node1" presStyleIdx="0" presStyleCnt="2"/>
      <dgm:spPr/>
      <dgm:t>
        <a:bodyPr/>
        <a:lstStyle/>
        <a:p>
          <a:endParaRPr lang="ru-RU"/>
        </a:p>
      </dgm:t>
    </dgm:pt>
    <dgm:pt modelId="{AC93276D-2200-4909-9310-AB29BE361863}" type="pres">
      <dgm:prSet presAssocID="{9C158FBA-2F71-4532-9CBC-E2A24ED50C9B}" presName="sp" presStyleCnt="0"/>
      <dgm:spPr/>
    </dgm:pt>
    <dgm:pt modelId="{E0E9731D-997D-4C32-BF8C-9E0E946FD40E}" type="pres">
      <dgm:prSet presAssocID="{24A22AC2-186B-4C61-9779-2A5130F1E3BA}" presName="arrowAndChildren" presStyleCnt="0"/>
      <dgm:spPr/>
    </dgm:pt>
    <dgm:pt modelId="{A83B9B57-345E-4814-BBFE-078C59B6E43D}" type="pres">
      <dgm:prSet presAssocID="{24A22AC2-186B-4C61-9779-2A5130F1E3BA}" presName="parentTextArrow" presStyleLbl="node1" presStyleIdx="1" presStyleCnt="2"/>
      <dgm:spPr/>
      <dgm:t>
        <a:bodyPr/>
        <a:lstStyle/>
        <a:p>
          <a:endParaRPr lang="ru-RU"/>
        </a:p>
      </dgm:t>
    </dgm:pt>
  </dgm:ptLst>
  <dgm:cxnLst>
    <dgm:cxn modelId="{CC2FB637-D320-4FF7-857A-FFEF02002C1A}" srcId="{228A5F56-11AA-41CF-B29E-3F51301492FE}" destId="{24A22AC2-186B-4C61-9779-2A5130F1E3BA}" srcOrd="0" destOrd="0" parTransId="{4A353B43-D7D5-472D-8BC8-CB4D6A3DF6B0}" sibTransId="{9C158FBA-2F71-4532-9CBC-E2A24ED50C9B}"/>
    <dgm:cxn modelId="{C57324BE-1912-4F90-9D85-414C6D9A0A42}" type="presOf" srcId="{228A5F56-11AA-41CF-B29E-3F51301492FE}" destId="{248CD174-54EE-4F82-88AC-8E8FC29103A1}" srcOrd="0" destOrd="0" presId="urn:microsoft.com/office/officeart/2005/8/layout/process4"/>
    <dgm:cxn modelId="{97491264-7A79-4FCE-8625-5BF252055B0C}" type="presOf" srcId="{24A22AC2-186B-4C61-9779-2A5130F1E3BA}" destId="{A83B9B57-345E-4814-BBFE-078C59B6E43D}" srcOrd="0" destOrd="0" presId="urn:microsoft.com/office/officeart/2005/8/layout/process4"/>
    <dgm:cxn modelId="{A72E5608-B783-4FFA-8B34-C631E00408AA}" type="presOf" srcId="{71EB5C6A-7C79-422C-8196-80E7F594128A}" destId="{3FED2979-B236-49F3-A29D-E195EF00E6CF}" srcOrd="0" destOrd="0" presId="urn:microsoft.com/office/officeart/2005/8/layout/process4"/>
    <dgm:cxn modelId="{ADF43567-C812-4A0A-B303-130F576A266D}" srcId="{228A5F56-11AA-41CF-B29E-3F51301492FE}" destId="{71EB5C6A-7C79-422C-8196-80E7F594128A}" srcOrd="1" destOrd="0" parTransId="{50E40D9F-681B-412F-A5EF-001AC3E9A67D}" sibTransId="{CF232287-56A3-4305-8A5A-AB9DA6987414}"/>
    <dgm:cxn modelId="{77F850C2-F730-4B77-9BA9-BE6FA6039702}" type="presParOf" srcId="{248CD174-54EE-4F82-88AC-8E8FC29103A1}" destId="{9223337C-A5E7-4699-9997-711524A3E624}" srcOrd="0" destOrd="0" presId="urn:microsoft.com/office/officeart/2005/8/layout/process4"/>
    <dgm:cxn modelId="{D7E30DB5-7241-4F7B-B890-DC7F83C54EA0}" type="presParOf" srcId="{9223337C-A5E7-4699-9997-711524A3E624}" destId="{3FED2979-B236-49F3-A29D-E195EF00E6CF}" srcOrd="0" destOrd="0" presId="urn:microsoft.com/office/officeart/2005/8/layout/process4"/>
    <dgm:cxn modelId="{ECB2F126-44F5-4EFC-AF4C-2261ADDB2606}" type="presParOf" srcId="{248CD174-54EE-4F82-88AC-8E8FC29103A1}" destId="{AC93276D-2200-4909-9310-AB29BE361863}" srcOrd="1" destOrd="0" presId="urn:microsoft.com/office/officeart/2005/8/layout/process4"/>
    <dgm:cxn modelId="{4FAF6C2E-8F6C-4524-B0F3-059E4463E273}" type="presParOf" srcId="{248CD174-54EE-4F82-88AC-8E8FC29103A1}" destId="{E0E9731D-997D-4C32-BF8C-9E0E946FD40E}" srcOrd="2" destOrd="0" presId="urn:microsoft.com/office/officeart/2005/8/layout/process4"/>
    <dgm:cxn modelId="{C4D8DC21-FECA-444A-9096-2F2BD979870F}" type="presParOf" srcId="{E0E9731D-997D-4C32-BF8C-9E0E946FD40E}" destId="{A83B9B57-345E-4814-BBFE-078C59B6E43D}"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B9C959-446C-4014-9064-0845A29F101E}"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23FECB89-58EC-4AA8-9471-BC6426AEB88B}">
      <dgm:prSet/>
      <dgm:spPr/>
      <dgm:t>
        <a:bodyPr/>
        <a:lstStyle/>
        <a:p>
          <a:r>
            <a:rPr lang="ru-RU"/>
            <a:t>Олардың талабы бір – жауапкершілік, әділеттілік пен еркіндік. </a:t>
          </a:r>
          <a:endParaRPr lang="en-US"/>
        </a:p>
      </dgm:t>
    </dgm:pt>
    <dgm:pt modelId="{9EB824DA-04A9-4068-8FB6-A35AEC65A48B}" type="parTrans" cxnId="{F63A2E04-9464-40F3-90A3-BB7729755D8F}">
      <dgm:prSet/>
      <dgm:spPr/>
      <dgm:t>
        <a:bodyPr/>
        <a:lstStyle/>
        <a:p>
          <a:endParaRPr lang="en-US"/>
        </a:p>
      </dgm:t>
    </dgm:pt>
    <dgm:pt modelId="{61B16D77-FD14-45ED-A6D5-CEEAD43CFA77}" type="sibTrans" cxnId="{F63A2E04-9464-40F3-90A3-BB7729755D8F}">
      <dgm:prSet/>
      <dgm:spPr/>
      <dgm:t>
        <a:bodyPr/>
        <a:lstStyle/>
        <a:p>
          <a:endParaRPr lang="en-US"/>
        </a:p>
      </dgm:t>
    </dgm:pt>
    <dgm:pt modelId="{611044AE-9556-4F0F-8462-E7208CA04A81}">
      <dgm:prSet/>
      <dgm:spPr/>
      <dgm:t>
        <a:bodyPr/>
        <a:lstStyle/>
        <a:p>
          <a:r>
            <a:rPr lang="ru-RU"/>
            <a:t>Z  буыны — ер азаматтардың 63%-ы,</a:t>
          </a:r>
          <a:endParaRPr lang="en-US"/>
        </a:p>
      </dgm:t>
    </dgm:pt>
    <dgm:pt modelId="{AB6C12F8-D759-45B8-9B6C-D2EAD681D0DE}" type="parTrans" cxnId="{A19A15D4-CBAD-423B-AD6A-1359A3D36A3D}">
      <dgm:prSet/>
      <dgm:spPr/>
      <dgm:t>
        <a:bodyPr/>
        <a:lstStyle/>
        <a:p>
          <a:endParaRPr lang="en-US"/>
        </a:p>
      </dgm:t>
    </dgm:pt>
    <dgm:pt modelId="{E7AD2BC7-2988-4080-9321-A40EF6C37E67}" type="sibTrans" cxnId="{A19A15D4-CBAD-423B-AD6A-1359A3D36A3D}">
      <dgm:prSet/>
      <dgm:spPr/>
      <dgm:t>
        <a:bodyPr/>
        <a:lstStyle/>
        <a:p>
          <a:endParaRPr lang="en-US"/>
        </a:p>
      </dgm:t>
    </dgm:pt>
    <dgm:pt modelId="{B238E7F2-E32B-4718-8111-EFEE6205589D}">
      <dgm:prSet/>
      <dgm:spPr/>
      <dgm:t>
        <a:bodyPr/>
        <a:lstStyle/>
        <a:p>
          <a:r>
            <a:rPr lang="ru-RU"/>
            <a:t>әйел адамдардың 61%-ы көшбасшы болуды қалайды. </a:t>
          </a:r>
          <a:endParaRPr lang="en-US"/>
        </a:p>
      </dgm:t>
    </dgm:pt>
    <dgm:pt modelId="{F885BB00-A23D-4A46-A048-9AF7FF762948}" type="parTrans" cxnId="{557722FF-C6F1-464C-9C09-32EA8EAB03EA}">
      <dgm:prSet/>
      <dgm:spPr/>
      <dgm:t>
        <a:bodyPr/>
        <a:lstStyle/>
        <a:p>
          <a:endParaRPr lang="en-US"/>
        </a:p>
      </dgm:t>
    </dgm:pt>
    <dgm:pt modelId="{6B238243-67AF-4CAC-8E00-2DF8B70C0769}" type="sibTrans" cxnId="{557722FF-C6F1-464C-9C09-32EA8EAB03EA}">
      <dgm:prSet/>
      <dgm:spPr/>
      <dgm:t>
        <a:bodyPr/>
        <a:lstStyle/>
        <a:p>
          <a:endParaRPr lang="en-US"/>
        </a:p>
      </dgm:t>
    </dgm:pt>
    <dgm:pt modelId="{F9ED54A4-3557-4E5C-B017-6B7C39FE6EFC}">
      <dgm:prSet/>
      <dgm:spPr/>
      <dgm:t>
        <a:bodyPr/>
        <a:lstStyle/>
        <a:p>
          <a:r>
            <a:rPr lang="ru-RU"/>
            <a:t>Z ұрпағы нақты және виртуалды әлемнің  айырмашылығын көрмейді.</a:t>
          </a:r>
          <a:endParaRPr lang="en-US"/>
        </a:p>
      </dgm:t>
    </dgm:pt>
    <dgm:pt modelId="{0A6772CC-E66F-4837-802A-219870CE63A8}" type="parTrans" cxnId="{A84BC727-1490-49FC-BFBF-CEEB2426E1A2}">
      <dgm:prSet/>
      <dgm:spPr/>
      <dgm:t>
        <a:bodyPr/>
        <a:lstStyle/>
        <a:p>
          <a:endParaRPr lang="en-US"/>
        </a:p>
      </dgm:t>
    </dgm:pt>
    <dgm:pt modelId="{B3B1E4D4-28A3-40AD-8667-10191A61F73F}" type="sibTrans" cxnId="{A84BC727-1490-49FC-BFBF-CEEB2426E1A2}">
      <dgm:prSet/>
      <dgm:spPr/>
      <dgm:t>
        <a:bodyPr/>
        <a:lstStyle/>
        <a:p>
          <a:endParaRPr lang="en-US"/>
        </a:p>
      </dgm:t>
    </dgm:pt>
    <dgm:pt modelId="{1842870B-9C88-4D2B-BABC-33158555ECA4}" type="pres">
      <dgm:prSet presAssocID="{94B9C959-446C-4014-9064-0845A29F101E}" presName="outerComposite" presStyleCnt="0">
        <dgm:presLayoutVars>
          <dgm:chMax val="5"/>
          <dgm:dir/>
          <dgm:resizeHandles val="exact"/>
        </dgm:presLayoutVars>
      </dgm:prSet>
      <dgm:spPr/>
      <dgm:t>
        <a:bodyPr/>
        <a:lstStyle/>
        <a:p>
          <a:endParaRPr lang="ru-RU"/>
        </a:p>
      </dgm:t>
    </dgm:pt>
    <dgm:pt modelId="{5FD9B555-027D-422E-8325-4AE6E6DAAF67}" type="pres">
      <dgm:prSet presAssocID="{94B9C959-446C-4014-9064-0845A29F101E}" presName="dummyMaxCanvas" presStyleCnt="0">
        <dgm:presLayoutVars/>
      </dgm:prSet>
      <dgm:spPr/>
    </dgm:pt>
    <dgm:pt modelId="{675FFBFC-D99E-451D-AF12-7F7A8D7A63E6}" type="pres">
      <dgm:prSet presAssocID="{94B9C959-446C-4014-9064-0845A29F101E}" presName="FourNodes_1" presStyleLbl="node1" presStyleIdx="0" presStyleCnt="4">
        <dgm:presLayoutVars>
          <dgm:bulletEnabled val="1"/>
        </dgm:presLayoutVars>
      </dgm:prSet>
      <dgm:spPr/>
      <dgm:t>
        <a:bodyPr/>
        <a:lstStyle/>
        <a:p>
          <a:endParaRPr lang="ru-RU"/>
        </a:p>
      </dgm:t>
    </dgm:pt>
    <dgm:pt modelId="{56103251-48EA-4C39-B5BB-3CD9A07AAA11}" type="pres">
      <dgm:prSet presAssocID="{94B9C959-446C-4014-9064-0845A29F101E}" presName="FourNodes_2" presStyleLbl="node1" presStyleIdx="1" presStyleCnt="4">
        <dgm:presLayoutVars>
          <dgm:bulletEnabled val="1"/>
        </dgm:presLayoutVars>
      </dgm:prSet>
      <dgm:spPr/>
      <dgm:t>
        <a:bodyPr/>
        <a:lstStyle/>
        <a:p>
          <a:endParaRPr lang="ru-RU"/>
        </a:p>
      </dgm:t>
    </dgm:pt>
    <dgm:pt modelId="{567E9C8B-A09F-4B0B-8BCE-A1201DFBE7C2}" type="pres">
      <dgm:prSet presAssocID="{94B9C959-446C-4014-9064-0845A29F101E}" presName="FourNodes_3" presStyleLbl="node1" presStyleIdx="2" presStyleCnt="4">
        <dgm:presLayoutVars>
          <dgm:bulletEnabled val="1"/>
        </dgm:presLayoutVars>
      </dgm:prSet>
      <dgm:spPr/>
      <dgm:t>
        <a:bodyPr/>
        <a:lstStyle/>
        <a:p>
          <a:endParaRPr lang="ru-RU"/>
        </a:p>
      </dgm:t>
    </dgm:pt>
    <dgm:pt modelId="{B2DAFC25-A1FB-47D3-86A6-029F1438954E}" type="pres">
      <dgm:prSet presAssocID="{94B9C959-446C-4014-9064-0845A29F101E}" presName="FourNodes_4" presStyleLbl="node1" presStyleIdx="3" presStyleCnt="4">
        <dgm:presLayoutVars>
          <dgm:bulletEnabled val="1"/>
        </dgm:presLayoutVars>
      </dgm:prSet>
      <dgm:spPr/>
      <dgm:t>
        <a:bodyPr/>
        <a:lstStyle/>
        <a:p>
          <a:endParaRPr lang="ru-RU"/>
        </a:p>
      </dgm:t>
    </dgm:pt>
    <dgm:pt modelId="{ECE8CE10-3893-4032-AD0D-8E88F9D2F8A3}" type="pres">
      <dgm:prSet presAssocID="{94B9C959-446C-4014-9064-0845A29F101E}" presName="FourConn_1-2" presStyleLbl="fgAccFollowNode1" presStyleIdx="0" presStyleCnt="3">
        <dgm:presLayoutVars>
          <dgm:bulletEnabled val="1"/>
        </dgm:presLayoutVars>
      </dgm:prSet>
      <dgm:spPr/>
      <dgm:t>
        <a:bodyPr/>
        <a:lstStyle/>
        <a:p>
          <a:endParaRPr lang="ru-RU"/>
        </a:p>
      </dgm:t>
    </dgm:pt>
    <dgm:pt modelId="{6104B05A-677B-41A5-A8C8-2453C6ABFD42}" type="pres">
      <dgm:prSet presAssocID="{94B9C959-446C-4014-9064-0845A29F101E}" presName="FourConn_2-3" presStyleLbl="fgAccFollowNode1" presStyleIdx="1" presStyleCnt="3">
        <dgm:presLayoutVars>
          <dgm:bulletEnabled val="1"/>
        </dgm:presLayoutVars>
      </dgm:prSet>
      <dgm:spPr/>
      <dgm:t>
        <a:bodyPr/>
        <a:lstStyle/>
        <a:p>
          <a:endParaRPr lang="ru-RU"/>
        </a:p>
      </dgm:t>
    </dgm:pt>
    <dgm:pt modelId="{D388E3B9-063C-4B9E-B969-FCF3211FA6B5}" type="pres">
      <dgm:prSet presAssocID="{94B9C959-446C-4014-9064-0845A29F101E}" presName="FourConn_3-4" presStyleLbl="fgAccFollowNode1" presStyleIdx="2" presStyleCnt="3">
        <dgm:presLayoutVars>
          <dgm:bulletEnabled val="1"/>
        </dgm:presLayoutVars>
      </dgm:prSet>
      <dgm:spPr/>
      <dgm:t>
        <a:bodyPr/>
        <a:lstStyle/>
        <a:p>
          <a:endParaRPr lang="ru-RU"/>
        </a:p>
      </dgm:t>
    </dgm:pt>
    <dgm:pt modelId="{AC4C3F79-1F50-4A54-A3B3-6C7C3BE6E192}" type="pres">
      <dgm:prSet presAssocID="{94B9C959-446C-4014-9064-0845A29F101E}" presName="FourNodes_1_text" presStyleLbl="node1" presStyleIdx="3" presStyleCnt="4">
        <dgm:presLayoutVars>
          <dgm:bulletEnabled val="1"/>
        </dgm:presLayoutVars>
      </dgm:prSet>
      <dgm:spPr/>
      <dgm:t>
        <a:bodyPr/>
        <a:lstStyle/>
        <a:p>
          <a:endParaRPr lang="ru-RU"/>
        </a:p>
      </dgm:t>
    </dgm:pt>
    <dgm:pt modelId="{C698A74C-8917-4D86-BC05-B8E46A9C8BDE}" type="pres">
      <dgm:prSet presAssocID="{94B9C959-446C-4014-9064-0845A29F101E}" presName="FourNodes_2_text" presStyleLbl="node1" presStyleIdx="3" presStyleCnt="4">
        <dgm:presLayoutVars>
          <dgm:bulletEnabled val="1"/>
        </dgm:presLayoutVars>
      </dgm:prSet>
      <dgm:spPr/>
      <dgm:t>
        <a:bodyPr/>
        <a:lstStyle/>
        <a:p>
          <a:endParaRPr lang="ru-RU"/>
        </a:p>
      </dgm:t>
    </dgm:pt>
    <dgm:pt modelId="{A8D2362D-19DF-402F-97B7-A86815BEB53D}" type="pres">
      <dgm:prSet presAssocID="{94B9C959-446C-4014-9064-0845A29F101E}" presName="FourNodes_3_text" presStyleLbl="node1" presStyleIdx="3" presStyleCnt="4">
        <dgm:presLayoutVars>
          <dgm:bulletEnabled val="1"/>
        </dgm:presLayoutVars>
      </dgm:prSet>
      <dgm:spPr/>
      <dgm:t>
        <a:bodyPr/>
        <a:lstStyle/>
        <a:p>
          <a:endParaRPr lang="ru-RU"/>
        </a:p>
      </dgm:t>
    </dgm:pt>
    <dgm:pt modelId="{8AC82058-0664-4493-B594-39A4AA7ABEB7}" type="pres">
      <dgm:prSet presAssocID="{94B9C959-446C-4014-9064-0845A29F101E}" presName="FourNodes_4_text" presStyleLbl="node1" presStyleIdx="3" presStyleCnt="4">
        <dgm:presLayoutVars>
          <dgm:bulletEnabled val="1"/>
        </dgm:presLayoutVars>
      </dgm:prSet>
      <dgm:spPr/>
      <dgm:t>
        <a:bodyPr/>
        <a:lstStyle/>
        <a:p>
          <a:endParaRPr lang="ru-RU"/>
        </a:p>
      </dgm:t>
    </dgm:pt>
  </dgm:ptLst>
  <dgm:cxnLst>
    <dgm:cxn modelId="{FCE1E67A-3837-4C99-9377-0F138433F31A}" type="presOf" srcId="{94B9C959-446C-4014-9064-0845A29F101E}" destId="{1842870B-9C88-4D2B-BABC-33158555ECA4}" srcOrd="0" destOrd="0" presId="urn:microsoft.com/office/officeart/2005/8/layout/vProcess5"/>
    <dgm:cxn modelId="{A19A15D4-CBAD-423B-AD6A-1359A3D36A3D}" srcId="{94B9C959-446C-4014-9064-0845A29F101E}" destId="{611044AE-9556-4F0F-8462-E7208CA04A81}" srcOrd="1" destOrd="0" parTransId="{AB6C12F8-D759-45B8-9B6C-D2EAD681D0DE}" sibTransId="{E7AD2BC7-2988-4080-9321-A40EF6C37E67}"/>
    <dgm:cxn modelId="{A84BC727-1490-49FC-BFBF-CEEB2426E1A2}" srcId="{94B9C959-446C-4014-9064-0845A29F101E}" destId="{F9ED54A4-3557-4E5C-B017-6B7C39FE6EFC}" srcOrd="3" destOrd="0" parTransId="{0A6772CC-E66F-4837-802A-219870CE63A8}" sibTransId="{B3B1E4D4-28A3-40AD-8667-10191A61F73F}"/>
    <dgm:cxn modelId="{EDCF2D1C-4658-40AB-908F-C8798F49AA3D}" type="presOf" srcId="{61B16D77-FD14-45ED-A6D5-CEEAD43CFA77}" destId="{ECE8CE10-3893-4032-AD0D-8E88F9D2F8A3}" srcOrd="0" destOrd="0" presId="urn:microsoft.com/office/officeart/2005/8/layout/vProcess5"/>
    <dgm:cxn modelId="{F6BC75CB-7738-41FC-8694-0A982ACD086D}" type="presOf" srcId="{E7AD2BC7-2988-4080-9321-A40EF6C37E67}" destId="{6104B05A-677B-41A5-A8C8-2453C6ABFD42}" srcOrd="0" destOrd="0" presId="urn:microsoft.com/office/officeart/2005/8/layout/vProcess5"/>
    <dgm:cxn modelId="{066CA862-04AA-46D9-8963-84FF6F1FEB92}" type="presOf" srcId="{F9ED54A4-3557-4E5C-B017-6B7C39FE6EFC}" destId="{B2DAFC25-A1FB-47D3-86A6-029F1438954E}" srcOrd="0" destOrd="0" presId="urn:microsoft.com/office/officeart/2005/8/layout/vProcess5"/>
    <dgm:cxn modelId="{C8D77816-EB18-4463-BB99-F2345702D475}" type="presOf" srcId="{F9ED54A4-3557-4E5C-B017-6B7C39FE6EFC}" destId="{8AC82058-0664-4493-B594-39A4AA7ABEB7}" srcOrd="1" destOrd="0" presId="urn:microsoft.com/office/officeart/2005/8/layout/vProcess5"/>
    <dgm:cxn modelId="{762265AD-3A1D-450F-A4A9-63076833E55A}" type="presOf" srcId="{23FECB89-58EC-4AA8-9471-BC6426AEB88B}" destId="{AC4C3F79-1F50-4A54-A3B3-6C7C3BE6E192}" srcOrd="1" destOrd="0" presId="urn:microsoft.com/office/officeart/2005/8/layout/vProcess5"/>
    <dgm:cxn modelId="{FFD77752-6F43-4E9B-8BBD-65336659BB2B}" type="presOf" srcId="{611044AE-9556-4F0F-8462-E7208CA04A81}" destId="{56103251-48EA-4C39-B5BB-3CD9A07AAA11}" srcOrd="0" destOrd="0" presId="urn:microsoft.com/office/officeart/2005/8/layout/vProcess5"/>
    <dgm:cxn modelId="{0667A8D7-2FB5-4948-A7B5-565AC3991A80}" type="presOf" srcId="{6B238243-67AF-4CAC-8E00-2DF8B70C0769}" destId="{D388E3B9-063C-4B9E-B969-FCF3211FA6B5}" srcOrd="0" destOrd="0" presId="urn:microsoft.com/office/officeart/2005/8/layout/vProcess5"/>
    <dgm:cxn modelId="{F63A2E04-9464-40F3-90A3-BB7729755D8F}" srcId="{94B9C959-446C-4014-9064-0845A29F101E}" destId="{23FECB89-58EC-4AA8-9471-BC6426AEB88B}" srcOrd="0" destOrd="0" parTransId="{9EB824DA-04A9-4068-8FB6-A35AEC65A48B}" sibTransId="{61B16D77-FD14-45ED-A6D5-CEEAD43CFA77}"/>
    <dgm:cxn modelId="{D417F823-067A-4D59-9DF9-E50E68C06B27}" type="presOf" srcId="{B238E7F2-E32B-4718-8111-EFEE6205589D}" destId="{A8D2362D-19DF-402F-97B7-A86815BEB53D}" srcOrd="1" destOrd="0" presId="urn:microsoft.com/office/officeart/2005/8/layout/vProcess5"/>
    <dgm:cxn modelId="{04384057-B925-4F69-B333-E84FDE2DE059}" type="presOf" srcId="{B238E7F2-E32B-4718-8111-EFEE6205589D}" destId="{567E9C8B-A09F-4B0B-8BCE-A1201DFBE7C2}" srcOrd="0" destOrd="0" presId="urn:microsoft.com/office/officeart/2005/8/layout/vProcess5"/>
    <dgm:cxn modelId="{78E44B2C-5205-4B40-9B3A-B584152A983B}" type="presOf" srcId="{611044AE-9556-4F0F-8462-E7208CA04A81}" destId="{C698A74C-8917-4D86-BC05-B8E46A9C8BDE}" srcOrd="1" destOrd="0" presId="urn:microsoft.com/office/officeart/2005/8/layout/vProcess5"/>
    <dgm:cxn modelId="{557722FF-C6F1-464C-9C09-32EA8EAB03EA}" srcId="{94B9C959-446C-4014-9064-0845A29F101E}" destId="{B238E7F2-E32B-4718-8111-EFEE6205589D}" srcOrd="2" destOrd="0" parTransId="{F885BB00-A23D-4A46-A048-9AF7FF762948}" sibTransId="{6B238243-67AF-4CAC-8E00-2DF8B70C0769}"/>
    <dgm:cxn modelId="{497C61E7-38A9-46CC-A16F-AECD1B2FC6CE}" type="presOf" srcId="{23FECB89-58EC-4AA8-9471-BC6426AEB88B}" destId="{675FFBFC-D99E-451D-AF12-7F7A8D7A63E6}" srcOrd="0" destOrd="0" presId="urn:microsoft.com/office/officeart/2005/8/layout/vProcess5"/>
    <dgm:cxn modelId="{43A008E0-A51A-496D-9E77-65912E9017F2}" type="presParOf" srcId="{1842870B-9C88-4D2B-BABC-33158555ECA4}" destId="{5FD9B555-027D-422E-8325-4AE6E6DAAF67}" srcOrd="0" destOrd="0" presId="urn:microsoft.com/office/officeart/2005/8/layout/vProcess5"/>
    <dgm:cxn modelId="{C426545F-F6B7-4C05-9320-62FED7F00EBD}" type="presParOf" srcId="{1842870B-9C88-4D2B-BABC-33158555ECA4}" destId="{675FFBFC-D99E-451D-AF12-7F7A8D7A63E6}" srcOrd="1" destOrd="0" presId="urn:microsoft.com/office/officeart/2005/8/layout/vProcess5"/>
    <dgm:cxn modelId="{607A178F-A5D4-4691-9441-5A583DD1C792}" type="presParOf" srcId="{1842870B-9C88-4D2B-BABC-33158555ECA4}" destId="{56103251-48EA-4C39-B5BB-3CD9A07AAA11}" srcOrd="2" destOrd="0" presId="urn:microsoft.com/office/officeart/2005/8/layout/vProcess5"/>
    <dgm:cxn modelId="{5D6C7110-D049-4B04-8AC2-862442600C2F}" type="presParOf" srcId="{1842870B-9C88-4D2B-BABC-33158555ECA4}" destId="{567E9C8B-A09F-4B0B-8BCE-A1201DFBE7C2}" srcOrd="3" destOrd="0" presId="urn:microsoft.com/office/officeart/2005/8/layout/vProcess5"/>
    <dgm:cxn modelId="{08458D68-A849-4880-AF6A-744A6ED80D21}" type="presParOf" srcId="{1842870B-9C88-4D2B-BABC-33158555ECA4}" destId="{B2DAFC25-A1FB-47D3-86A6-029F1438954E}" srcOrd="4" destOrd="0" presId="urn:microsoft.com/office/officeart/2005/8/layout/vProcess5"/>
    <dgm:cxn modelId="{D74BD49E-560D-4252-9977-D6DDBB7A9EED}" type="presParOf" srcId="{1842870B-9C88-4D2B-BABC-33158555ECA4}" destId="{ECE8CE10-3893-4032-AD0D-8E88F9D2F8A3}" srcOrd="5" destOrd="0" presId="urn:microsoft.com/office/officeart/2005/8/layout/vProcess5"/>
    <dgm:cxn modelId="{59681B1D-7336-4A0E-BDCC-722B27E186C3}" type="presParOf" srcId="{1842870B-9C88-4D2B-BABC-33158555ECA4}" destId="{6104B05A-677B-41A5-A8C8-2453C6ABFD42}" srcOrd="6" destOrd="0" presId="urn:microsoft.com/office/officeart/2005/8/layout/vProcess5"/>
    <dgm:cxn modelId="{692ECECF-4854-4C73-ABA7-6B09248D4B42}" type="presParOf" srcId="{1842870B-9C88-4D2B-BABC-33158555ECA4}" destId="{D388E3B9-063C-4B9E-B969-FCF3211FA6B5}" srcOrd="7" destOrd="0" presId="urn:microsoft.com/office/officeart/2005/8/layout/vProcess5"/>
    <dgm:cxn modelId="{0598B1A5-DE0C-4E95-8D9C-0E00EEECDC73}" type="presParOf" srcId="{1842870B-9C88-4D2B-BABC-33158555ECA4}" destId="{AC4C3F79-1F50-4A54-A3B3-6C7C3BE6E192}" srcOrd="8" destOrd="0" presId="urn:microsoft.com/office/officeart/2005/8/layout/vProcess5"/>
    <dgm:cxn modelId="{AA06D605-86DE-4137-9B03-0B10BB191DF7}" type="presParOf" srcId="{1842870B-9C88-4D2B-BABC-33158555ECA4}" destId="{C698A74C-8917-4D86-BC05-B8E46A9C8BDE}" srcOrd="9" destOrd="0" presId="urn:microsoft.com/office/officeart/2005/8/layout/vProcess5"/>
    <dgm:cxn modelId="{DB4867BF-6576-4FF7-BCA6-74E293D7E506}" type="presParOf" srcId="{1842870B-9C88-4D2B-BABC-33158555ECA4}" destId="{A8D2362D-19DF-402F-97B7-A86815BEB53D}" srcOrd="10" destOrd="0" presId="urn:microsoft.com/office/officeart/2005/8/layout/vProcess5"/>
    <dgm:cxn modelId="{F7D439D0-BF8F-42D8-9EE1-98BD6993281C}" type="presParOf" srcId="{1842870B-9C88-4D2B-BABC-33158555ECA4}" destId="{8AC82058-0664-4493-B594-39A4AA7ABEB7}" srcOrd="11"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50C17E-D26F-4CE8-9279-F7C5CC6DA59D}"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C3FC1484-CB68-4F49-8624-5AFA63210150}">
      <dgm:prSet/>
      <dgm:spPr/>
      <dgm:t>
        <a:bodyPr/>
        <a:lstStyle/>
        <a:p>
          <a:pPr algn="ctr"/>
          <a:r>
            <a:rPr lang="ru-RU" dirty="0"/>
            <a:t>♦ Z </a:t>
          </a:r>
          <a:r>
            <a:rPr lang="ru-RU" dirty="0" err="1"/>
            <a:t>ұрпағы</a:t>
          </a:r>
          <a:r>
            <a:rPr lang="ru-RU" dirty="0"/>
            <a:t> </a:t>
          </a:r>
          <a:r>
            <a:rPr lang="ru-RU" dirty="0" err="1"/>
            <a:t>басқа</a:t>
          </a:r>
          <a:r>
            <a:rPr lang="ru-RU" dirty="0"/>
            <a:t> </a:t>
          </a:r>
          <a:r>
            <a:rPr lang="ru-RU" dirty="0" err="1"/>
            <a:t>адамдардың</a:t>
          </a:r>
          <a:r>
            <a:rPr lang="ru-RU" dirty="0"/>
            <a:t> </a:t>
          </a:r>
          <a:r>
            <a:rPr lang="ru-RU" dirty="0" err="1"/>
            <a:t>тәжірибесіне</a:t>
          </a:r>
          <a:r>
            <a:rPr lang="ru-RU" dirty="0"/>
            <a:t> </a:t>
          </a:r>
          <a:r>
            <a:rPr lang="ru-RU" dirty="0" err="1"/>
            <a:t>сенбейді</a:t>
          </a:r>
          <a:r>
            <a:rPr lang="ru-RU" dirty="0"/>
            <a:t>. </a:t>
          </a:r>
          <a:r>
            <a:rPr lang="ru-RU" dirty="0" err="1"/>
            <a:t>Оларға</a:t>
          </a:r>
          <a:r>
            <a:rPr lang="ru-RU" dirty="0"/>
            <a:t> </a:t>
          </a:r>
          <a:r>
            <a:rPr lang="ru-RU" dirty="0" err="1"/>
            <a:t>қалай</a:t>
          </a:r>
          <a:r>
            <a:rPr lang="ru-RU" dirty="0"/>
            <a:t> </a:t>
          </a:r>
          <a:r>
            <a:rPr lang="ru-RU" dirty="0" err="1"/>
            <a:t>және</a:t>
          </a:r>
          <a:r>
            <a:rPr lang="ru-RU" dirty="0"/>
            <a:t> не </a:t>
          </a:r>
          <a:r>
            <a:rPr lang="ru-RU" dirty="0" err="1"/>
            <a:t>істеу</a:t>
          </a:r>
          <a:r>
            <a:rPr lang="ru-RU" dirty="0"/>
            <a:t> </a:t>
          </a:r>
          <a:r>
            <a:rPr lang="ru-RU" dirty="0" err="1"/>
            <a:t>керектігін</a:t>
          </a:r>
          <a:r>
            <a:rPr lang="ru-RU" dirty="0"/>
            <a:t> </a:t>
          </a:r>
          <a:r>
            <a:rPr lang="ru-RU" dirty="0" err="1"/>
            <a:t>айтыңыз</a:t>
          </a:r>
          <a:r>
            <a:rPr lang="ru-RU" dirty="0"/>
            <a:t>. </a:t>
          </a:r>
          <a:endParaRPr lang="en-US" dirty="0"/>
        </a:p>
      </dgm:t>
    </dgm:pt>
    <dgm:pt modelId="{5C439C2F-7A83-46CE-A175-7B1BCEA87D5A}" type="parTrans" cxnId="{AC82A5B3-4195-4253-80E2-7F933DE1D61C}">
      <dgm:prSet/>
      <dgm:spPr/>
      <dgm:t>
        <a:bodyPr/>
        <a:lstStyle/>
        <a:p>
          <a:endParaRPr lang="en-US"/>
        </a:p>
      </dgm:t>
    </dgm:pt>
    <dgm:pt modelId="{729BD391-06CB-4BF2-8B72-F3CA85421F11}" type="sibTrans" cxnId="{AC82A5B3-4195-4253-80E2-7F933DE1D61C}">
      <dgm:prSet/>
      <dgm:spPr/>
      <dgm:t>
        <a:bodyPr/>
        <a:lstStyle/>
        <a:p>
          <a:endParaRPr lang="en-US"/>
        </a:p>
      </dgm:t>
    </dgm:pt>
    <dgm:pt modelId="{BAA1E57E-C658-4A2C-B0DD-885BC6F0915C}">
      <dgm:prSet/>
      <dgm:spPr/>
      <dgm:t>
        <a:bodyPr/>
        <a:lstStyle/>
        <a:p>
          <a:pPr algn="ctr"/>
          <a:r>
            <a:rPr lang="ru-RU" dirty="0" err="1"/>
            <a:t>Сосын</a:t>
          </a:r>
          <a:r>
            <a:rPr lang="ru-RU" dirty="0"/>
            <a:t> </a:t>
          </a:r>
          <a:r>
            <a:rPr lang="ru-RU" dirty="0" err="1"/>
            <a:t>олар</a:t>
          </a:r>
          <a:r>
            <a:rPr lang="ru-RU" dirty="0"/>
            <a:t> </a:t>
          </a:r>
          <a:r>
            <a:rPr lang="ru-RU" dirty="0" err="1"/>
            <a:t>көбіне</a:t>
          </a:r>
          <a:r>
            <a:rPr lang="ru-RU" dirty="0"/>
            <a:t> </a:t>
          </a:r>
          <a:r>
            <a:rPr lang="ru-RU" dirty="0" err="1"/>
            <a:t>жеке</a:t>
          </a:r>
          <a:r>
            <a:rPr lang="ru-RU" dirty="0"/>
            <a:t> </a:t>
          </a:r>
          <a:r>
            <a:rPr lang="ru-RU" dirty="0" err="1"/>
            <a:t>тапсырмаларды</a:t>
          </a:r>
          <a:r>
            <a:rPr lang="ru-RU" dirty="0"/>
            <a:t> </a:t>
          </a:r>
          <a:r>
            <a:rPr lang="ru-RU" dirty="0" err="1"/>
            <a:t>жасағанды</a:t>
          </a:r>
          <a:r>
            <a:rPr lang="ru-RU" dirty="0"/>
            <a:t> </a:t>
          </a:r>
          <a:r>
            <a:rPr lang="ru-RU" dirty="0" err="1"/>
            <a:t>ұнатады</a:t>
          </a:r>
          <a:r>
            <a:rPr lang="ru-RU" dirty="0"/>
            <a:t>.</a:t>
          </a:r>
          <a:endParaRPr lang="en-US" dirty="0"/>
        </a:p>
      </dgm:t>
    </dgm:pt>
    <dgm:pt modelId="{339650EF-D51E-4290-B99F-E95711D3713D}" type="parTrans" cxnId="{D431ABAE-B884-469E-925B-53AD9C794A84}">
      <dgm:prSet/>
      <dgm:spPr/>
      <dgm:t>
        <a:bodyPr/>
        <a:lstStyle/>
        <a:p>
          <a:endParaRPr lang="en-US"/>
        </a:p>
      </dgm:t>
    </dgm:pt>
    <dgm:pt modelId="{1AF01686-F9C0-478F-A5EB-FFFA5258C05E}" type="sibTrans" cxnId="{D431ABAE-B884-469E-925B-53AD9C794A84}">
      <dgm:prSet/>
      <dgm:spPr/>
      <dgm:t>
        <a:bodyPr/>
        <a:lstStyle/>
        <a:p>
          <a:endParaRPr lang="en-US"/>
        </a:p>
      </dgm:t>
    </dgm:pt>
    <dgm:pt modelId="{88D40B0F-9F02-46C1-A11A-B5BBA1937AD3}" type="pres">
      <dgm:prSet presAssocID="{7750C17E-D26F-4CE8-9279-F7C5CC6DA59D}" presName="linear" presStyleCnt="0">
        <dgm:presLayoutVars>
          <dgm:animLvl val="lvl"/>
          <dgm:resizeHandles val="exact"/>
        </dgm:presLayoutVars>
      </dgm:prSet>
      <dgm:spPr/>
      <dgm:t>
        <a:bodyPr/>
        <a:lstStyle/>
        <a:p>
          <a:endParaRPr lang="ru-RU"/>
        </a:p>
      </dgm:t>
    </dgm:pt>
    <dgm:pt modelId="{053F37B6-572E-4ACA-B218-1173462A6C6E}" type="pres">
      <dgm:prSet presAssocID="{C3FC1484-CB68-4F49-8624-5AFA63210150}" presName="parentText" presStyleLbl="node1" presStyleIdx="0" presStyleCnt="2">
        <dgm:presLayoutVars>
          <dgm:chMax val="0"/>
          <dgm:bulletEnabled val="1"/>
        </dgm:presLayoutVars>
      </dgm:prSet>
      <dgm:spPr/>
      <dgm:t>
        <a:bodyPr/>
        <a:lstStyle/>
        <a:p>
          <a:endParaRPr lang="ru-RU"/>
        </a:p>
      </dgm:t>
    </dgm:pt>
    <dgm:pt modelId="{DA34FD1F-019B-42FD-A920-4F0384C5AF51}" type="pres">
      <dgm:prSet presAssocID="{729BD391-06CB-4BF2-8B72-F3CA85421F11}" presName="spacer" presStyleCnt="0"/>
      <dgm:spPr/>
    </dgm:pt>
    <dgm:pt modelId="{BD2A469E-F83E-4E74-BCD7-B7725092EEF9}" type="pres">
      <dgm:prSet presAssocID="{BAA1E57E-C658-4A2C-B0DD-885BC6F0915C}" presName="parentText" presStyleLbl="node1" presStyleIdx="1" presStyleCnt="2">
        <dgm:presLayoutVars>
          <dgm:chMax val="0"/>
          <dgm:bulletEnabled val="1"/>
        </dgm:presLayoutVars>
      </dgm:prSet>
      <dgm:spPr/>
      <dgm:t>
        <a:bodyPr/>
        <a:lstStyle/>
        <a:p>
          <a:endParaRPr lang="ru-RU"/>
        </a:p>
      </dgm:t>
    </dgm:pt>
  </dgm:ptLst>
  <dgm:cxnLst>
    <dgm:cxn modelId="{5DE565FA-46E6-4BCE-AA19-A084EEF59ABF}" type="presOf" srcId="{7750C17E-D26F-4CE8-9279-F7C5CC6DA59D}" destId="{88D40B0F-9F02-46C1-A11A-B5BBA1937AD3}" srcOrd="0" destOrd="0" presId="urn:microsoft.com/office/officeart/2005/8/layout/vList2"/>
    <dgm:cxn modelId="{6E7571DD-24B8-4A28-AB63-BFD835263B66}" type="presOf" srcId="{C3FC1484-CB68-4F49-8624-5AFA63210150}" destId="{053F37B6-572E-4ACA-B218-1173462A6C6E}" srcOrd="0" destOrd="0" presId="urn:microsoft.com/office/officeart/2005/8/layout/vList2"/>
    <dgm:cxn modelId="{CB6495C9-BDF7-42DD-9623-C5274133DD27}" type="presOf" srcId="{BAA1E57E-C658-4A2C-B0DD-885BC6F0915C}" destId="{BD2A469E-F83E-4E74-BCD7-B7725092EEF9}" srcOrd="0" destOrd="0" presId="urn:microsoft.com/office/officeart/2005/8/layout/vList2"/>
    <dgm:cxn modelId="{AC82A5B3-4195-4253-80E2-7F933DE1D61C}" srcId="{7750C17E-D26F-4CE8-9279-F7C5CC6DA59D}" destId="{C3FC1484-CB68-4F49-8624-5AFA63210150}" srcOrd="0" destOrd="0" parTransId="{5C439C2F-7A83-46CE-A175-7B1BCEA87D5A}" sibTransId="{729BD391-06CB-4BF2-8B72-F3CA85421F11}"/>
    <dgm:cxn modelId="{D431ABAE-B884-469E-925B-53AD9C794A84}" srcId="{7750C17E-D26F-4CE8-9279-F7C5CC6DA59D}" destId="{BAA1E57E-C658-4A2C-B0DD-885BC6F0915C}" srcOrd="1" destOrd="0" parTransId="{339650EF-D51E-4290-B99F-E95711D3713D}" sibTransId="{1AF01686-F9C0-478F-A5EB-FFFA5258C05E}"/>
    <dgm:cxn modelId="{F5A3DAA2-5F3F-481A-826D-A562F1120A29}" type="presParOf" srcId="{88D40B0F-9F02-46C1-A11A-B5BBA1937AD3}" destId="{053F37B6-572E-4ACA-B218-1173462A6C6E}" srcOrd="0" destOrd="0" presId="urn:microsoft.com/office/officeart/2005/8/layout/vList2"/>
    <dgm:cxn modelId="{5DBFC2C7-C294-4F22-8C78-898801BBCAC2}" type="presParOf" srcId="{88D40B0F-9F02-46C1-A11A-B5BBA1937AD3}" destId="{DA34FD1F-019B-42FD-A920-4F0384C5AF51}" srcOrd="1" destOrd="0" presId="urn:microsoft.com/office/officeart/2005/8/layout/vList2"/>
    <dgm:cxn modelId="{A1EB9CBA-05CD-4E42-AEC2-DC67479DF950}" type="presParOf" srcId="{88D40B0F-9F02-46C1-A11A-B5BBA1937AD3}" destId="{BD2A469E-F83E-4E74-BCD7-B7725092EEF9}"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26EA38-14EB-4B4F-B3BF-2E020F4D06C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C1BDD437-BE9B-4F74-AF7A-EFFCFD9C7AC3}">
      <dgm:prSet/>
      <dgm:spPr/>
      <dgm:t>
        <a:bodyPr/>
        <a:lstStyle/>
        <a:p>
          <a:r>
            <a:rPr lang="kk-KZ" dirty="0"/>
            <a:t>3. </a:t>
          </a:r>
          <a:r>
            <a:rPr lang="en-US" dirty="0"/>
            <a:t>Z-</a:t>
          </a:r>
          <a:r>
            <a:rPr lang="kk-KZ" dirty="0"/>
            <a:t>терге жасайтын жұмысын нақты нұсқауын берген дұрыс, нұсқау нақты болмаған жағдайда олардың жұмысынан бірізділікті көре алмайсыз.</a:t>
          </a:r>
          <a:endParaRPr lang="en-US" dirty="0"/>
        </a:p>
      </dgm:t>
    </dgm:pt>
    <dgm:pt modelId="{336601CD-61A8-47D5-9A4E-AB64EF7B7CF2}" type="parTrans" cxnId="{07794AD0-BF68-4BD2-9414-52983B1D20FC}">
      <dgm:prSet/>
      <dgm:spPr/>
      <dgm:t>
        <a:bodyPr/>
        <a:lstStyle/>
        <a:p>
          <a:endParaRPr lang="en-US"/>
        </a:p>
      </dgm:t>
    </dgm:pt>
    <dgm:pt modelId="{EBD5CE56-9969-424B-A3EC-9688938ACE3F}" type="sibTrans" cxnId="{07794AD0-BF68-4BD2-9414-52983B1D20FC}">
      <dgm:prSet/>
      <dgm:spPr/>
      <dgm:t>
        <a:bodyPr/>
        <a:lstStyle/>
        <a:p>
          <a:endParaRPr lang="en-US"/>
        </a:p>
      </dgm:t>
    </dgm:pt>
    <dgm:pt modelId="{EA01C313-8ECF-467A-B30B-C8743D3C463D}">
      <dgm:prSet/>
      <dgm:spPr/>
      <dgm:t>
        <a:bodyPr/>
        <a:lstStyle/>
        <a:p>
          <a:r>
            <a:rPr lang="kk-KZ" dirty="0"/>
            <a:t>4. Ережелер мен нұсқаулықтарды памятка сияқты жасап қою керек, </a:t>
          </a:r>
          <a:r>
            <a:rPr lang="en-US" dirty="0"/>
            <a:t>Z</a:t>
          </a:r>
          <a:r>
            <a:rPr lang="kk-KZ" dirty="0"/>
            <a:t> балалар ұзақ уақыт бойы тыңдап отыруға шыдамдары жетпейді. </a:t>
          </a:r>
          <a:r>
            <a:rPr lang="en-US" dirty="0"/>
            <a:t>Z-</a:t>
          </a:r>
          <a:r>
            <a:rPr lang="kk-KZ" dirty="0"/>
            <a:t>тер  жаңа инновациялармен және үлкен көлемдегі ақпараттармен жақсы жұмыс жасай алады.</a:t>
          </a:r>
          <a:endParaRPr lang="en-US" dirty="0"/>
        </a:p>
      </dgm:t>
    </dgm:pt>
    <dgm:pt modelId="{46C14761-EF89-4AE6-8F66-1DC95B9CBA76}" type="parTrans" cxnId="{14EFEF0B-ED0C-4C44-B915-63737E8E5415}">
      <dgm:prSet/>
      <dgm:spPr/>
      <dgm:t>
        <a:bodyPr/>
        <a:lstStyle/>
        <a:p>
          <a:endParaRPr lang="en-US"/>
        </a:p>
      </dgm:t>
    </dgm:pt>
    <dgm:pt modelId="{7C963E4B-3204-4EBC-9F4B-DE65D30DD8EF}" type="sibTrans" cxnId="{14EFEF0B-ED0C-4C44-B915-63737E8E5415}">
      <dgm:prSet/>
      <dgm:spPr/>
      <dgm:t>
        <a:bodyPr/>
        <a:lstStyle/>
        <a:p>
          <a:endParaRPr lang="en-US"/>
        </a:p>
      </dgm:t>
    </dgm:pt>
    <dgm:pt modelId="{3D93C1BB-C799-4F36-9DDD-02DA7184D005}">
      <dgm:prSet/>
      <dgm:spPr/>
      <dgm:t>
        <a:bodyPr/>
        <a:lstStyle/>
        <a:p>
          <a:r>
            <a:rPr lang="kk-KZ" dirty="0"/>
            <a:t>5. </a:t>
          </a:r>
          <a:r>
            <a:rPr lang="en-US" dirty="0"/>
            <a:t>Z</a:t>
          </a:r>
          <a:r>
            <a:rPr lang="kk-KZ" dirty="0"/>
            <a:t> ұрпаққа сын айтуға болмайды. Жетістіктер мен сәтсіздіктерді ақылмен талдау қажет. Олар сынды қабылдамаған сияқты көрінгенімен, негативті қабылдайды.</a:t>
          </a:r>
          <a:endParaRPr lang="en-US" dirty="0"/>
        </a:p>
      </dgm:t>
    </dgm:pt>
    <dgm:pt modelId="{D770FBF7-2D72-45BC-AB91-A829FC5484A1}" type="parTrans" cxnId="{02A36D6C-9E6B-4DBB-AA4A-D1D78B4D74A2}">
      <dgm:prSet/>
      <dgm:spPr/>
      <dgm:t>
        <a:bodyPr/>
        <a:lstStyle/>
        <a:p>
          <a:endParaRPr lang="en-US"/>
        </a:p>
      </dgm:t>
    </dgm:pt>
    <dgm:pt modelId="{C48AC084-CC43-4263-A5E8-F4623A916CE0}" type="sibTrans" cxnId="{02A36D6C-9E6B-4DBB-AA4A-D1D78B4D74A2}">
      <dgm:prSet/>
      <dgm:spPr/>
      <dgm:t>
        <a:bodyPr/>
        <a:lstStyle/>
        <a:p>
          <a:endParaRPr lang="en-US"/>
        </a:p>
      </dgm:t>
    </dgm:pt>
    <dgm:pt modelId="{2E028BAB-3328-4D3B-96A6-1BA7613A9388}" type="pres">
      <dgm:prSet presAssocID="{7026EA38-14EB-4B4F-B3BF-2E020F4D06C0}" presName="vert0" presStyleCnt="0">
        <dgm:presLayoutVars>
          <dgm:dir/>
          <dgm:animOne val="branch"/>
          <dgm:animLvl val="lvl"/>
        </dgm:presLayoutVars>
      </dgm:prSet>
      <dgm:spPr/>
      <dgm:t>
        <a:bodyPr/>
        <a:lstStyle/>
        <a:p>
          <a:endParaRPr lang="ru-RU"/>
        </a:p>
      </dgm:t>
    </dgm:pt>
    <dgm:pt modelId="{301992F5-3E56-4BCC-8410-8D8D586C6CB0}" type="pres">
      <dgm:prSet presAssocID="{C1BDD437-BE9B-4F74-AF7A-EFFCFD9C7AC3}" presName="thickLine" presStyleLbl="alignNode1" presStyleIdx="0" presStyleCnt="3"/>
      <dgm:spPr/>
    </dgm:pt>
    <dgm:pt modelId="{B0F4A365-D38A-4EF3-B570-046AFB10E2C9}" type="pres">
      <dgm:prSet presAssocID="{C1BDD437-BE9B-4F74-AF7A-EFFCFD9C7AC3}" presName="horz1" presStyleCnt="0"/>
      <dgm:spPr/>
    </dgm:pt>
    <dgm:pt modelId="{FF4B3134-996D-4571-9BCB-92384D68CE8E}" type="pres">
      <dgm:prSet presAssocID="{C1BDD437-BE9B-4F74-AF7A-EFFCFD9C7AC3}" presName="tx1" presStyleLbl="revTx" presStyleIdx="0" presStyleCnt="3"/>
      <dgm:spPr/>
      <dgm:t>
        <a:bodyPr/>
        <a:lstStyle/>
        <a:p>
          <a:endParaRPr lang="ru-RU"/>
        </a:p>
      </dgm:t>
    </dgm:pt>
    <dgm:pt modelId="{AEF80A44-F511-4967-84F1-5FF1F8F3A86C}" type="pres">
      <dgm:prSet presAssocID="{C1BDD437-BE9B-4F74-AF7A-EFFCFD9C7AC3}" presName="vert1" presStyleCnt="0"/>
      <dgm:spPr/>
    </dgm:pt>
    <dgm:pt modelId="{98C8D365-FC79-4228-86ED-D52B400007B1}" type="pres">
      <dgm:prSet presAssocID="{EA01C313-8ECF-467A-B30B-C8743D3C463D}" presName="thickLine" presStyleLbl="alignNode1" presStyleIdx="1" presStyleCnt="3"/>
      <dgm:spPr/>
    </dgm:pt>
    <dgm:pt modelId="{9499BECE-C9DC-42D9-81E5-5DE81D11C21C}" type="pres">
      <dgm:prSet presAssocID="{EA01C313-8ECF-467A-B30B-C8743D3C463D}" presName="horz1" presStyleCnt="0"/>
      <dgm:spPr/>
    </dgm:pt>
    <dgm:pt modelId="{76886E09-9BA2-4ADD-87E3-8E8FF0D1A66D}" type="pres">
      <dgm:prSet presAssocID="{EA01C313-8ECF-467A-B30B-C8743D3C463D}" presName="tx1" presStyleLbl="revTx" presStyleIdx="1" presStyleCnt="3"/>
      <dgm:spPr/>
      <dgm:t>
        <a:bodyPr/>
        <a:lstStyle/>
        <a:p>
          <a:endParaRPr lang="ru-RU"/>
        </a:p>
      </dgm:t>
    </dgm:pt>
    <dgm:pt modelId="{CC4197A8-F4E5-4B4B-83A1-9E496D4A36EC}" type="pres">
      <dgm:prSet presAssocID="{EA01C313-8ECF-467A-B30B-C8743D3C463D}" presName="vert1" presStyleCnt="0"/>
      <dgm:spPr/>
    </dgm:pt>
    <dgm:pt modelId="{16A1FB3B-1C36-4E4E-86AB-9A1637E207C3}" type="pres">
      <dgm:prSet presAssocID="{3D93C1BB-C799-4F36-9DDD-02DA7184D005}" presName="thickLine" presStyleLbl="alignNode1" presStyleIdx="2" presStyleCnt="3"/>
      <dgm:spPr/>
    </dgm:pt>
    <dgm:pt modelId="{6933B2DF-259E-44DF-9CAA-6ED1EF8BE40A}" type="pres">
      <dgm:prSet presAssocID="{3D93C1BB-C799-4F36-9DDD-02DA7184D005}" presName="horz1" presStyleCnt="0"/>
      <dgm:spPr/>
    </dgm:pt>
    <dgm:pt modelId="{85899368-CC76-4D83-9663-5868AB6286A4}" type="pres">
      <dgm:prSet presAssocID="{3D93C1BB-C799-4F36-9DDD-02DA7184D005}" presName="tx1" presStyleLbl="revTx" presStyleIdx="2" presStyleCnt="3"/>
      <dgm:spPr/>
      <dgm:t>
        <a:bodyPr/>
        <a:lstStyle/>
        <a:p>
          <a:endParaRPr lang="ru-RU"/>
        </a:p>
      </dgm:t>
    </dgm:pt>
    <dgm:pt modelId="{A85712C9-F3B5-4FA9-989E-2FFAF08FFEBA}" type="pres">
      <dgm:prSet presAssocID="{3D93C1BB-C799-4F36-9DDD-02DA7184D005}" presName="vert1" presStyleCnt="0"/>
      <dgm:spPr/>
    </dgm:pt>
  </dgm:ptLst>
  <dgm:cxnLst>
    <dgm:cxn modelId="{02A36D6C-9E6B-4DBB-AA4A-D1D78B4D74A2}" srcId="{7026EA38-14EB-4B4F-B3BF-2E020F4D06C0}" destId="{3D93C1BB-C799-4F36-9DDD-02DA7184D005}" srcOrd="2" destOrd="0" parTransId="{D770FBF7-2D72-45BC-AB91-A829FC5484A1}" sibTransId="{C48AC084-CC43-4263-A5E8-F4623A916CE0}"/>
    <dgm:cxn modelId="{07794AD0-BF68-4BD2-9414-52983B1D20FC}" srcId="{7026EA38-14EB-4B4F-B3BF-2E020F4D06C0}" destId="{C1BDD437-BE9B-4F74-AF7A-EFFCFD9C7AC3}" srcOrd="0" destOrd="0" parTransId="{336601CD-61A8-47D5-9A4E-AB64EF7B7CF2}" sibTransId="{EBD5CE56-9969-424B-A3EC-9688938ACE3F}"/>
    <dgm:cxn modelId="{E65ED7DD-E27F-4B93-813B-1046F4774BE2}" type="presOf" srcId="{3D93C1BB-C799-4F36-9DDD-02DA7184D005}" destId="{85899368-CC76-4D83-9663-5868AB6286A4}" srcOrd="0" destOrd="0" presId="urn:microsoft.com/office/officeart/2008/layout/LinedList"/>
    <dgm:cxn modelId="{9E7361C1-C6E1-4B62-B110-D2927B770213}" type="presOf" srcId="{C1BDD437-BE9B-4F74-AF7A-EFFCFD9C7AC3}" destId="{FF4B3134-996D-4571-9BCB-92384D68CE8E}" srcOrd="0" destOrd="0" presId="urn:microsoft.com/office/officeart/2008/layout/LinedList"/>
    <dgm:cxn modelId="{14EFEF0B-ED0C-4C44-B915-63737E8E5415}" srcId="{7026EA38-14EB-4B4F-B3BF-2E020F4D06C0}" destId="{EA01C313-8ECF-467A-B30B-C8743D3C463D}" srcOrd="1" destOrd="0" parTransId="{46C14761-EF89-4AE6-8F66-1DC95B9CBA76}" sibTransId="{7C963E4B-3204-4EBC-9F4B-DE65D30DD8EF}"/>
    <dgm:cxn modelId="{CC0DB8BC-6D25-4C02-8436-6DBB6AD95C6D}" type="presOf" srcId="{7026EA38-14EB-4B4F-B3BF-2E020F4D06C0}" destId="{2E028BAB-3328-4D3B-96A6-1BA7613A9388}" srcOrd="0" destOrd="0" presId="urn:microsoft.com/office/officeart/2008/layout/LinedList"/>
    <dgm:cxn modelId="{12EC7F88-AF77-40B0-A5D6-ACD6FEECB3D3}" type="presOf" srcId="{EA01C313-8ECF-467A-B30B-C8743D3C463D}" destId="{76886E09-9BA2-4ADD-87E3-8E8FF0D1A66D}" srcOrd="0" destOrd="0" presId="urn:microsoft.com/office/officeart/2008/layout/LinedList"/>
    <dgm:cxn modelId="{CB5D4C32-35C6-4F7B-8699-23B02D529774}" type="presParOf" srcId="{2E028BAB-3328-4D3B-96A6-1BA7613A9388}" destId="{301992F5-3E56-4BCC-8410-8D8D586C6CB0}" srcOrd="0" destOrd="0" presId="urn:microsoft.com/office/officeart/2008/layout/LinedList"/>
    <dgm:cxn modelId="{E9B4155E-6539-4016-B82D-4B832F4E40E3}" type="presParOf" srcId="{2E028BAB-3328-4D3B-96A6-1BA7613A9388}" destId="{B0F4A365-D38A-4EF3-B570-046AFB10E2C9}" srcOrd="1" destOrd="0" presId="urn:microsoft.com/office/officeart/2008/layout/LinedList"/>
    <dgm:cxn modelId="{092DEE6C-F7D6-4BD8-BC25-3A4FDB7D20F5}" type="presParOf" srcId="{B0F4A365-D38A-4EF3-B570-046AFB10E2C9}" destId="{FF4B3134-996D-4571-9BCB-92384D68CE8E}" srcOrd="0" destOrd="0" presId="urn:microsoft.com/office/officeart/2008/layout/LinedList"/>
    <dgm:cxn modelId="{761AD8E6-3F43-434C-82B1-9D9940A48840}" type="presParOf" srcId="{B0F4A365-D38A-4EF3-B570-046AFB10E2C9}" destId="{AEF80A44-F511-4967-84F1-5FF1F8F3A86C}" srcOrd="1" destOrd="0" presId="urn:microsoft.com/office/officeart/2008/layout/LinedList"/>
    <dgm:cxn modelId="{07D147E5-154D-4D29-A56B-476BCC5E285E}" type="presParOf" srcId="{2E028BAB-3328-4D3B-96A6-1BA7613A9388}" destId="{98C8D365-FC79-4228-86ED-D52B400007B1}" srcOrd="2" destOrd="0" presId="urn:microsoft.com/office/officeart/2008/layout/LinedList"/>
    <dgm:cxn modelId="{2BB7AE61-C753-4DE0-988D-8A6096393A62}" type="presParOf" srcId="{2E028BAB-3328-4D3B-96A6-1BA7613A9388}" destId="{9499BECE-C9DC-42D9-81E5-5DE81D11C21C}" srcOrd="3" destOrd="0" presId="urn:microsoft.com/office/officeart/2008/layout/LinedList"/>
    <dgm:cxn modelId="{EF1155FE-B933-4833-B8ED-0CA028930A66}" type="presParOf" srcId="{9499BECE-C9DC-42D9-81E5-5DE81D11C21C}" destId="{76886E09-9BA2-4ADD-87E3-8E8FF0D1A66D}" srcOrd="0" destOrd="0" presId="urn:microsoft.com/office/officeart/2008/layout/LinedList"/>
    <dgm:cxn modelId="{374CC985-E2F8-4443-A259-00E5107D5166}" type="presParOf" srcId="{9499BECE-C9DC-42D9-81E5-5DE81D11C21C}" destId="{CC4197A8-F4E5-4B4B-83A1-9E496D4A36EC}" srcOrd="1" destOrd="0" presId="urn:microsoft.com/office/officeart/2008/layout/LinedList"/>
    <dgm:cxn modelId="{390176EC-E6C9-4F65-9DB4-1FE48005AEA9}" type="presParOf" srcId="{2E028BAB-3328-4D3B-96A6-1BA7613A9388}" destId="{16A1FB3B-1C36-4E4E-86AB-9A1637E207C3}" srcOrd="4" destOrd="0" presId="urn:microsoft.com/office/officeart/2008/layout/LinedList"/>
    <dgm:cxn modelId="{6134FEF3-67EF-4ED0-A179-455657A77543}" type="presParOf" srcId="{2E028BAB-3328-4D3B-96A6-1BA7613A9388}" destId="{6933B2DF-259E-44DF-9CAA-6ED1EF8BE40A}" srcOrd="5" destOrd="0" presId="urn:microsoft.com/office/officeart/2008/layout/LinedList"/>
    <dgm:cxn modelId="{1C6D744C-B406-4711-8AFB-AD17A22FD26B}" type="presParOf" srcId="{6933B2DF-259E-44DF-9CAA-6ED1EF8BE40A}" destId="{85899368-CC76-4D83-9663-5868AB6286A4}" srcOrd="0" destOrd="0" presId="urn:microsoft.com/office/officeart/2008/layout/LinedList"/>
    <dgm:cxn modelId="{9D454E6B-8C57-4BA1-842F-9516E494853D}" type="presParOf" srcId="{6933B2DF-259E-44DF-9CAA-6ED1EF8BE40A}" destId="{A85712C9-F3B5-4FA9-989E-2FFAF08FFEBA}" srcOrd="1"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91F948A-F72E-468B-BB93-AA0431E5B5DF}" type="doc">
      <dgm:prSet loTypeId="urn:microsoft.com/office/officeart/2008/layout/LinedList" loCatId="list" qsTypeId="urn:microsoft.com/office/officeart/2005/8/quickstyle/simple1" qsCatId="simple" csTypeId="urn:microsoft.com/office/officeart/2005/8/colors/accent4_2" csCatId="accent4" phldr="1"/>
      <dgm:spPr/>
      <dgm:t>
        <a:bodyPr/>
        <a:lstStyle/>
        <a:p>
          <a:endParaRPr lang="en-US"/>
        </a:p>
      </dgm:t>
    </dgm:pt>
    <dgm:pt modelId="{4909ACDD-D467-47A3-BCA0-7068CAB395E6}">
      <dgm:prSet/>
      <dgm:spPr/>
      <dgm:t>
        <a:bodyPr/>
        <a:lstStyle/>
        <a:p>
          <a:r>
            <a:rPr lang="kk-KZ" dirty="0"/>
            <a:t>6. 	Олар шаблонды емес және креативті шешімдерді жақсы көреді, визуалды ақпаратты тез қабылдайды. Олар негізгі басым бағыттарды бірден анықтайды. Олардың жеке құндылықтары мен ішкі әлеміне жасап жатқан жұмысы сәйкес келмесе де, олар ол үшін уайымдамайды. Үздіксіз ақпараттар ағынында қайнап жатқан олар, өз өмірлері үшін керек-керексізді тез анықтай алады. Олардың ойынша пайдасыз және қажет емес нәрсе – олар үшін қызықсыз.</a:t>
          </a:r>
          <a:endParaRPr lang="en-US" dirty="0"/>
        </a:p>
      </dgm:t>
    </dgm:pt>
    <dgm:pt modelId="{0C302A5D-0797-42E4-9C2D-0FCBD16A7506}" type="parTrans" cxnId="{42AF9D2B-89CA-4BDA-BEEA-2840EB1EF813}">
      <dgm:prSet/>
      <dgm:spPr/>
      <dgm:t>
        <a:bodyPr/>
        <a:lstStyle/>
        <a:p>
          <a:endParaRPr lang="en-US"/>
        </a:p>
      </dgm:t>
    </dgm:pt>
    <dgm:pt modelId="{40AB7390-BCBE-482B-9E4C-908A87B82DEA}" type="sibTrans" cxnId="{42AF9D2B-89CA-4BDA-BEEA-2840EB1EF813}">
      <dgm:prSet/>
      <dgm:spPr/>
      <dgm:t>
        <a:bodyPr/>
        <a:lstStyle/>
        <a:p>
          <a:endParaRPr lang="en-US"/>
        </a:p>
      </dgm:t>
    </dgm:pt>
    <dgm:pt modelId="{6E52B780-6611-4D32-8A8D-F009766F9FCF}">
      <dgm:prSet/>
      <dgm:spPr/>
      <dgm:t>
        <a:bodyPr/>
        <a:lstStyle/>
        <a:p>
          <a:r>
            <a:rPr lang="kk-KZ" dirty="0"/>
            <a:t>7.   	Зеттер өздеріне қажет нәрсені көрген кезде , өз инициативаларын білдіріп, өз мүдделерін айтады. Оларға басқарудың  авторитарлы стилі ұнамайды. </a:t>
          </a:r>
          <a:r>
            <a:rPr lang="kk-KZ"/>
            <a:t>Бұндай басқару стилі оларды қорқытып, </a:t>
          </a:r>
          <a:r>
            <a:rPr lang="kk-KZ" smtClean="0"/>
            <a:t>олар тұйықталып, өзімен өзі болып кетеді. </a:t>
          </a:r>
          <a:r>
            <a:rPr lang="kk-KZ" dirty="0"/>
            <a:t>Олар басшының, жетекшінің білімді, білікті, өзімен теңдей қатынас жасай алатын  өз ісінің кәсіби шебері болғанын қалайды. Олар өздерін тыңдағанды, олардың пікірлерін бағалағанды ұнатады.</a:t>
          </a:r>
          <a:endParaRPr lang="en-US" dirty="0"/>
        </a:p>
      </dgm:t>
    </dgm:pt>
    <dgm:pt modelId="{780D93AF-DAB0-4B2F-864D-1C7B9F0CF973}" type="parTrans" cxnId="{B9715E43-96B7-4215-81BE-817FE614E8B7}">
      <dgm:prSet/>
      <dgm:spPr/>
      <dgm:t>
        <a:bodyPr/>
        <a:lstStyle/>
        <a:p>
          <a:endParaRPr lang="en-US"/>
        </a:p>
      </dgm:t>
    </dgm:pt>
    <dgm:pt modelId="{02A3BEA1-27C0-4071-8DAE-C9E93564FFBC}" type="sibTrans" cxnId="{B9715E43-96B7-4215-81BE-817FE614E8B7}">
      <dgm:prSet/>
      <dgm:spPr/>
      <dgm:t>
        <a:bodyPr/>
        <a:lstStyle/>
        <a:p>
          <a:endParaRPr lang="en-US"/>
        </a:p>
      </dgm:t>
    </dgm:pt>
    <dgm:pt modelId="{C7E19267-D351-440A-BD6A-05FD70E9473B}" type="pres">
      <dgm:prSet presAssocID="{C91F948A-F72E-468B-BB93-AA0431E5B5DF}" presName="vert0" presStyleCnt="0">
        <dgm:presLayoutVars>
          <dgm:dir/>
          <dgm:animOne val="branch"/>
          <dgm:animLvl val="lvl"/>
        </dgm:presLayoutVars>
      </dgm:prSet>
      <dgm:spPr/>
      <dgm:t>
        <a:bodyPr/>
        <a:lstStyle/>
        <a:p>
          <a:endParaRPr lang="ru-RU"/>
        </a:p>
      </dgm:t>
    </dgm:pt>
    <dgm:pt modelId="{A53AF545-BC82-4DA9-A52E-80DE124D09FD}" type="pres">
      <dgm:prSet presAssocID="{4909ACDD-D467-47A3-BCA0-7068CAB395E6}" presName="thickLine" presStyleLbl="alignNode1" presStyleIdx="0" presStyleCnt="2"/>
      <dgm:spPr/>
    </dgm:pt>
    <dgm:pt modelId="{281EAE49-E92C-4E1E-863A-831C0BED320A}" type="pres">
      <dgm:prSet presAssocID="{4909ACDD-D467-47A3-BCA0-7068CAB395E6}" presName="horz1" presStyleCnt="0"/>
      <dgm:spPr/>
    </dgm:pt>
    <dgm:pt modelId="{5DC365FE-0642-4F16-8E8F-2D5480C2C81F}" type="pres">
      <dgm:prSet presAssocID="{4909ACDD-D467-47A3-BCA0-7068CAB395E6}" presName="tx1" presStyleLbl="revTx" presStyleIdx="0" presStyleCnt="2"/>
      <dgm:spPr/>
      <dgm:t>
        <a:bodyPr/>
        <a:lstStyle/>
        <a:p>
          <a:endParaRPr lang="ru-RU"/>
        </a:p>
      </dgm:t>
    </dgm:pt>
    <dgm:pt modelId="{F09DD930-74D8-4DCE-9045-525AB49BE656}" type="pres">
      <dgm:prSet presAssocID="{4909ACDD-D467-47A3-BCA0-7068CAB395E6}" presName="vert1" presStyleCnt="0"/>
      <dgm:spPr/>
    </dgm:pt>
    <dgm:pt modelId="{C70A09BC-F194-4261-9AE9-E6EDC8A552ED}" type="pres">
      <dgm:prSet presAssocID="{6E52B780-6611-4D32-8A8D-F009766F9FCF}" presName="thickLine" presStyleLbl="alignNode1" presStyleIdx="1" presStyleCnt="2"/>
      <dgm:spPr/>
    </dgm:pt>
    <dgm:pt modelId="{C519DB8D-BF50-476F-A26B-6FD13B983E4C}" type="pres">
      <dgm:prSet presAssocID="{6E52B780-6611-4D32-8A8D-F009766F9FCF}" presName="horz1" presStyleCnt="0"/>
      <dgm:spPr/>
    </dgm:pt>
    <dgm:pt modelId="{333E7C16-2D66-46FC-82D1-00B1ACDAA73D}" type="pres">
      <dgm:prSet presAssocID="{6E52B780-6611-4D32-8A8D-F009766F9FCF}" presName="tx1" presStyleLbl="revTx" presStyleIdx="1" presStyleCnt="2"/>
      <dgm:spPr/>
      <dgm:t>
        <a:bodyPr/>
        <a:lstStyle/>
        <a:p>
          <a:endParaRPr lang="ru-RU"/>
        </a:p>
      </dgm:t>
    </dgm:pt>
    <dgm:pt modelId="{94FF90D7-B645-492F-B428-9D83045DCC27}" type="pres">
      <dgm:prSet presAssocID="{6E52B780-6611-4D32-8A8D-F009766F9FCF}" presName="vert1" presStyleCnt="0"/>
      <dgm:spPr/>
    </dgm:pt>
  </dgm:ptLst>
  <dgm:cxnLst>
    <dgm:cxn modelId="{7B3120C1-729A-4667-A015-47307D00DC99}" type="presOf" srcId="{C91F948A-F72E-468B-BB93-AA0431E5B5DF}" destId="{C7E19267-D351-440A-BD6A-05FD70E9473B}" srcOrd="0" destOrd="0" presId="urn:microsoft.com/office/officeart/2008/layout/LinedList"/>
    <dgm:cxn modelId="{67E1035A-DA2C-49B3-BB48-9F286289E55D}" type="presOf" srcId="{6E52B780-6611-4D32-8A8D-F009766F9FCF}" destId="{333E7C16-2D66-46FC-82D1-00B1ACDAA73D}" srcOrd="0" destOrd="0" presId="urn:microsoft.com/office/officeart/2008/layout/LinedList"/>
    <dgm:cxn modelId="{C72E4FEE-9DAE-4F95-9728-DECF7F6A8CDB}" type="presOf" srcId="{4909ACDD-D467-47A3-BCA0-7068CAB395E6}" destId="{5DC365FE-0642-4F16-8E8F-2D5480C2C81F}" srcOrd="0" destOrd="0" presId="urn:microsoft.com/office/officeart/2008/layout/LinedList"/>
    <dgm:cxn modelId="{42AF9D2B-89CA-4BDA-BEEA-2840EB1EF813}" srcId="{C91F948A-F72E-468B-BB93-AA0431E5B5DF}" destId="{4909ACDD-D467-47A3-BCA0-7068CAB395E6}" srcOrd="0" destOrd="0" parTransId="{0C302A5D-0797-42E4-9C2D-0FCBD16A7506}" sibTransId="{40AB7390-BCBE-482B-9E4C-908A87B82DEA}"/>
    <dgm:cxn modelId="{B9715E43-96B7-4215-81BE-817FE614E8B7}" srcId="{C91F948A-F72E-468B-BB93-AA0431E5B5DF}" destId="{6E52B780-6611-4D32-8A8D-F009766F9FCF}" srcOrd="1" destOrd="0" parTransId="{780D93AF-DAB0-4B2F-864D-1C7B9F0CF973}" sibTransId="{02A3BEA1-27C0-4071-8DAE-C9E93564FFBC}"/>
    <dgm:cxn modelId="{23F7E684-A6F2-406B-B32E-E185C00DDA00}" type="presParOf" srcId="{C7E19267-D351-440A-BD6A-05FD70E9473B}" destId="{A53AF545-BC82-4DA9-A52E-80DE124D09FD}" srcOrd="0" destOrd="0" presId="urn:microsoft.com/office/officeart/2008/layout/LinedList"/>
    <dgm:cxn modelId="{8920FDB3-7E04-4F0E-8F06-0FB485DC3B57}" type="presParOf" srcId="{C7E19267-D351-440A-BD6A-05FD70E9473B}" destId="{281EAE49-E92C-4E1E-863A-831C0BED320A}" srcOrd="1" destOrd="0" presId="urn:microsoft.com/office/officeart/2008/layout/LinedList"/>
    <dgm:cxn modelId="{E2D9921E-53C2-4907-BEB4-BE50FD5FC44C}" type="presParOf" srcId="{281EAE49-E92C-4E1E-863A-831C0BED320A}" destId="{5DC365FE-0642-4F16-8E8F-2D5480C2C81F}" srcOrd="0" destOrd="0" presId="urn:microsoft.com/office/officeart/2008/layout/LinedList"/>
    <dgm:cxn modelId="{1BA6F847-9D5E-4B44-AE06-EC805DEC7336}" type="presParOf" srcId="{281EAE49-E92C-4E1E-863A-831C0BED320A}" destId="{F09DD930-74D8-4DCE-9045-525AB49BE656}" srcOrd="1" destOrd="0" presId="urn:microsoft.com/office/officeart/2008/layout/LinedList"/>
    <dgm:cxn modelId="{D063BECC-A9C6-4A19-8DEF-A783E9833A2B}" type="presParOf" srcId="{C7E19267-D351-440A-BD6A-05FD70E9473B}" destId="{C70A09BC-F194-4261-9AE9-E6EDC8A552ED}" srcOrd="2" destOrd="0" presId="urn:microsoft.com/office/officeart/2008/layout/LinedList"/>
    <dgm:cxn modelId="{F39C3AF7-1442-4909-A936-0875B8B203FF}" type="presParOf" srcId="{C7E19267-D351-440A-BD6A-05FD70E9473B}" destId="{C519DB8D-BF50-476F-A26B-6FD13B983E4C}" srcOrd="3" destOrd="0" presId="urn:microsoft.com/office/officeart/2008/layout/LinedList"/>
    <dgm:cxn modelId="{E98DD938-770E-4A85-9A97-9EE220F27ADA}" type="presParOf" srcId="{C519DB8D-BF50-476F-A26B-6FD13B983E4C}" destId="{333E7C16-2D66-46FC-82D1-00B1ACDAA73D}" srcOrd="0" destOrd="0" presId="urn:microsoft.com/office/officeart/2008/layout/LinedList"/>
    <dgm:cxn modelId="{5B5E33CD-A6E3-4FC5-95C4-D99633B44D26}" type="presParOf" srcId="{C519DB8D-BF50-476F-A26B-6FD13B983E4C}" destId="{94FF90D7-B645-492F-B428-9D83045DCC27}" srcOrd="1"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62C109B-289C-43E6-B24A-87D623BA22D9}"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6BB8EDEA-1EC9-4F08-95E6-002A5E51004B}">
      <dgm:prSet custT="1"/>
      <dgm:spPr/>
      <dgm:t>
        <a:bodyPr/>
        <a:lstStyle/>
        <a:p>
          <a:r>
            <a:rPr lang="kk-KZ" sz="1300" dirty="0"/>
            <a:t>8. 	</a:t>
          </a:r>
          <a:r>
            <a:rPr lang="kk-KZ" sz="2000" dirty="0">
              <a:solidFill>
                <a:schemeClr val="accent2">
                  <a:lumMod val="50000"/>
                </a:schemeClr>
              </a:solidFill>
            </a:rPr>
            <a:t>Оларға тапсырманы бұйырып бергеннен гөрі, пікірлесе отырып шешетін сөйлем ретінде берген дұрыс.</a:t>
          </a:r>
          <a:endParaRPr lang="en-US" sz="2000" dirty="0">
            <a:solidFill>
              <a:schemeClr val="accent2">
                <a:lumMod val="50000"/>
              </a:schemeClr>
            </a:solidFill>
          </a:endParaRPr>
        </a:p>
      </dgm:t>
    </dgm:pt>
    <dgm:pt modelId="{FAA25473-9439-4463-9AAF-D5E5CA428517}" type="parTrans" cxnId="{1DBEDB59-8829-487A-A78B-90F708A6A51C}">
      <dgm:prSet/>
      <dgm:spPr/>
      <dgm:t>
        <a:bodyPr/>
        <a:lstStyle/>
        <a:p>
          <a:endParaRPr lang="en-US"/>
        </a:p>
      </dgm:t>
    </dgm:pt>
    <dgm:pt modelId="{8FBEAC85-71B7-4B4B-9D34-4646EE603942}" type="sibTrans" cxnId="{1DBEDB59-8829-487A-A78B-90F708A6A51C}">
      <dgm:prSet/>
      <dgm:spPr/>
      <dgm:t>
        <a:bodyPr/>
        <a:lstStyle/>
        <a:p>
          <a:endParaRPr lang="en-US"/>
        </a:p>
      </dgm:t>
    </dgm:pt>
    <dgm:pt modelId="{C2CFC7D1-F3B1-4ED4-8967-E6327A637643}">
      <dgm:prSet custT="1"/>
      <dgm:spPr/>
      <dgm:t>
        <a:bodyPr/>
        <a:lstStyle/>
        <a:p>
          <a:r>
            <a:rPr lang="kk-KZ" sz="1300" dirty="0"/>
            <a:t>9. 	</a:t>
          </a:r>
          <a:r>
            <a:rPr lang="kk-KZ" sz="1800" dirty="0"/>
            <a:t> Оларды басқалардың жұмыстарының қорытындысы қызықтырмайды. Олардың өздері таңдау жасап, әрекет етуге мүмкіндік беріңіз.</a:t>
          </a:r>
          <a:endParaRPr lang="en-US" sz="1800" dirty="0"/>
        </a:p>
      </dgm:t>
    </dgm:pt>
    <dgm:pt modelId="{297EF7F1-8525-4C09-9981-3DC2EB06A191}" type="parTrans" cxnId="{3135EDA6-262F-4CF2-AA3B-D0BCCF1CADC7}">
      <dgm:prSet/>
      <dgm:spPr/>
      <dgm:t>
        <a:bodyPr/>
        <a:lstStyle/>
        <a:p>
          <a:endParaRPr lang="en-US"/>
        </a:p>
      </dgm:t>
    </dgm:pt>
    <dgm:pt modelId="{B91AC6CE-B25F-4264-88EA-8D32E273309E}" type="sibTrans" cxnId="{3135EDA6-262F-4CF2-AA3B-D0BCCF1CADC7}">
      <dgm:prSet/>
      <dgm:spPr/>
      <dgm:t>
        <a:bodyPr/>
        <a:lstStyle/>
        <a:p>
          <a:endParaRPr lang="en-US"/>
        </a:p>
      </dgm:t>
    </dgm:pt>
    <dgm:pt modelId="{7ADFF866-EF92-44F5-B5B8-056E8F0B8D12}">
      <dgm:prSet/>
      <dgm:spPr/>
      <dgm:t>
        <a:bodyPr/>
        <a:lstStyle/>
        <a:p>
          <a:r>
            <a:rPr lang="kk-KZ" dirty="0"/>
            <a:t>10. 	Зеттерге дұрыс қабылдап, есінде сақтап қалуы үшін, материалды аз-аздап беріп отырған дұрыс, өйткені қосымша ақпараттың көптігі олардың зейінін шашыраңқы етіп жібереді. Зеттерге арналған тапсырмалар оңай, әрі сөзі көп болмау керек.</a:t>
          </a:r>
          <a:endParaRPr lang="en-US" dirty="0"/>
        </a:p>
      </dgm:t>
    </dgm:pt>
    <dgm:pt modelId="{08DD2139-DA56-4715-AC0D-965A30656F8D}" type="parTrans" cxnId="{044AE2B2-89E4-415B-A658-AE074533BE5A}">
      <dgm:prSet/>
      <dgm:spPr/>
      <dgm:t>
        <a:bodyPr/>
        <a:lstStyle/>
        <a:p>
          <a:endParaRPr lang="en-US"/>
        </a:p>
      </dgm:t>
    </dgm:pt>
    <dgm:pt modelId="{9128FE1F-3288-4224-A604-03F07BB01CE4}" type="sibTrans" cxnId="{044AE2B2-89E4-415B-A658-AE074533BE5A}">
      <dgm:prSet/>
      <dgm:spPr/>
      <dgm:t>
        <a:bodyPr/>
        <a:lstStyle/>
        <a:p>
          <a:endParaRPr lang="en-US"/>
        </a:p>
      </dgm:t>
    </dgm:pt>
    <dgm:pt modelId="{7598DFB2-6B91-40D6-8324-BA8B572D353D}">
      <dgm:prSet/>
      <dgm:spPr/>
      <dgm:t>
        <a:bodyPr/>
        <a:lstStyle/>
        <a:p>
          <a:r>
            <a:rPr lang="kk-KZ"/>
            <a:t>11. Зеттер – «лайктар» буыны болғандықтан, олардың жеткен жетістіктеріне үнемі қолдау жасап отыру қажет. Олар бала кезден мақтауға үйренген. Оларды жиі мақтап, мадақтап отыруға себеп іздеңіз.</a:t>
          </a:r>
          <a:endParaRPr lang="en-US"/>
        </a:p>
      </dgm:t>
    </dgm:pt>
    <dgm:pt modelId="{F986CE10-F044-48AE-8DE9-412B26971FB8}" type="parTrans" cxnId="{1F8B964F-3C86-41DB-8ECD-CA8BBF3C11B9}">
      <dgm:prSet/>
      <dgm:spPr/>
      <dgm:t>
        <a:bodyPr/>
        <a:lstStyle/>
        <a:p>
          <a:endParaRPr lang="en-US"/>
        </a:p>
      </dgm:t>
    </dgm:pt>
    <dgm:pt modelId="{6C76729E-B69D-4EC2-961B-3AB93E3AD079}" type="sibTrans" cxnId="{1F8B964F-3C86-41DB-8ECD-CA8BBF3C11B9}">
      <dgm:prSet/>
      <dgm:spPr/>
      <dgm:t>
        <a:bodyPr/>
        <a:lstStyle/>
        <a:p>
          <a:endParaRPr lang="en-US"/>
        </a:p>
      </dgm:t>
    </dgm:pt>
    <dgm:pt modelId="{B4BCE67F-7627-4E61-BC02-871537A2C46F}" type="pres">
      <dgm:prSet presAssocID="{462C109B-289C-43E6-B24A-87D623BA22D9}" presName="outerComposite" presStyleCnt="0">
        <dgm:presLayoutVars>
          <dgm:chMax val="5"/>
          <dgm:dir/>
          <dgm:resizeHandles val="exact"/>
        </dgm:presLayoutVars>
      </dgm:prSet>
      <dgm:spPr/>
      <dgm:t>
        <a:bodyPr/>
        <a:lstStyle/>
        <a:p>
          <a:endParaRPr lang="ru-RU"/>
        </a:p>
      </dgm:t>
    </dgm:pt>
    <dgm:pt modelId="{BE6F0F3C-03BB-464F-AB1F-AA68B5EE5A56}" type="pres">
      <dgm:prSet presAssocID="{462C109B-289C-43E6-B24A-87D623BA22D9}" presName="dummyMaxCanvas" presStyleCnt="0">
        <dgm:presLayoutVars/>
      </dgm:prSet>
      <dgm:spPr/>
    </dgm:pt>
    <dgm:pt modelId="{372E2278-7A06-4D40-9F50-3993EEB7682E}" type="pres">
      <dgm:prSet presAssocID="{462C109B-289C-43E6-B24A-87D623BA22D9}" presName="FourNodes_1" presStyleLbl="node1" presStyleIdx="0" presStyleCnt="4">
        <dgm:presLayoutVars>
          <dgm:bulletEnabled val="1"/>
        </dgm:presLayoutVars>
      </dgm:prSet>
      <dgm:spPr/>
      <dgm:t>
        <a:bodyPr/>
        <a:lstStyle/>
        <a:p>
          <a:endParaRPr lang="ru-RU"/>
        </a:p>
      </dgm:t>
    </dgm:pt>
    <dgm:pt modelId="{FB7D502B-3DE1-4C5C-B7F4-1453AE105127}" type="pres">
      <dgm:prSet presAssocID="{462C109B-289C-43E6-B24A-87D623BA22D9}" presName="FourNodes_2" presStyleLbl="node1" presStyleIdx="1" presStyleCnt="4">
        <dgm:presLayoutVars>
          <dgm:bulletEnabled val="1"/>
        </dgm:presLayoutVars>
      </dgm:prSet>
      <dgm:spPr/>
      <dgm:t>
        <a:bodyPr/>
        <a:lstStyle/>
        <a:p>
          <a:endParaRPr lang="ru-RU"/>
        </a:p>
      </dgm:t>
    </dgm:pt>
    <dgm:pt modelId="{753378D0-F205-4AAC-B534-F8D501869EBB}" type="pres">
      <dgm:prSet presAssocID="{462C109B-289C-43E6-B24A-87D623BA22D9}" presName="FourNodes_3" presStyleLbl="node1" presStyleIdx="2" presStyleCnt="4">
        <dgm:presLayoutVars>
          <dgm:bulletEnabled val="1"/>
        </dgm:presLayoutVars>
      </dgm:prSet>
      <dgm:spPr/>
      <dgm:t>
        <a:bodyPr/>
        <a:lstStyle/>
        <a:p>
          <a:endParaRPr lang="ru-RU"/>
        </a:p>
      </dgm:t>
    </dgm:pt>
    <dgm:pt modelId="{EDE78CEE-F0CF-4553-B3F1-AA09B83E0E69}" type="pres">
      <dgm:prSet presAssocID="{462C109B-289C-43E6-B24A-87D623BA22D9}" presName="FourNodes_4" presStyleLbl="node1" presStyleIdx="3" presStyleCnt="4">
        <dgm:presLayoutVars>
          <dgm:bulletEnabled val="1"/>
        </dgm:presLayoutVars>
      </dgm:prSet>
      <dgm:spPr/>
      <dgm:t>
        <a:bodyPr/>
        <a:lstStyle/>
        <a:p>
          <a:endParaRPr lang="ru-RU"/>
        </a:p>
      </dgm:t>
    </dgm:pt>
    <dgm:pt modelId="{90FBF6BB-7514-4DDE-9CF4-6743B2F803AA}" type="pres">
      <dgm:prSet presAssocID="{462C109B-289C-43E6-B24A-87D623BA22D9}" presName="FourConn_1-2" presStyleLbl="fgAccFollowNode1" presStyleIdx="0" presStyleCnt="3">
        <dgm:presLayoutVars>
          <dgm:bulletEnabled val="1"/>
        </dgm:presLayoutVars>
      </dgm:prSet>
      <dgm:spPr/>
      <dgm:t>
        <a:bodyPr/>
        <a:lstStyle/>
        <a:p>
          <a:endParaRPr lang="ru-RU"/>
        </a:p>
      </dgm:t>
    </dgm:pt>
    <dgm:pt modelId="{146AC310-8E70-4106-98D6-6A0818F0C6DF}" type="pres">
      <dgm:prSet presAssocID="{462C109B-289C-43E6-B24A-87D623BA22D9}" presName="FourConn_2-3" presStyleLbl="fgAccFollowNode1" presStyleIdx="1" presStyleCnt="3">
        <dgm:presLayoutVars>
          <dgm:bulletEnabled val="1"/>
        </dgm:presLayoutVars>
      </dgm:prSet>
      <dgm:spPr/>
      <dgm:t>
        <a:bodyPr/>
        <a:lstStyle/>
        <a:p>
          <a:endParaRPr lang="ru-RU"/>
        </a:p>
      </dgm:t>
    </dgm:pt>
    <dgm:pt modelId="{B3CBCBED-B971-43F1-A938-5DF56A18AB0C}" type="pres">
      <dgm:prSet presAssocID="{462C109B-289C-43E6-B24A-87D623BA22D9}" presName="FourConn_3-4" presStyleLbl="fgAccFollowNode1" presStyleIdx="2" presStyleCnt="3">
        <dgm:presLayoutVars>
          <dgm:bulletEnabled val="1"/>
        </dgm:presLayoutVars>
      </dgm:prSet>
      <dgm:spPr/>
      <dgm:t>
        <a:bodyPr/>
        <a:lstStyle/>
        <a:p>
          <a:endParaRPr lang="ru-RU"/>
        </a:p>
      </dgm:t>
    </dgm:pt>
    <dgm:pt modelId="{29B61170-7CA7-4818-8152-C6900E101F5F}" type="pres">
      <dgm:prSet presAssocID="{462C109B-289C-43E6-B24A-87D623BA22D9}" presName="FourNodes_1_text" presStyleLbl="node1" presStyleIdx="3" presStyleCnt="4">
        <dgm:presLayoutVars>
          <dgm:bulletEnabled val="1"/>
        </dgm:presLayoutVars>
      </dgm:prSet>
      <dgm:spPr/>
      <dgm:t>
        <a:bodyPr/>
        <a:lstStyle/>
        <a:p>
          <a:endParaRPr lang="ru-RU"/>
        </a:p>
      </dgm:t>
    </dgm:pt>
    <dgm:pt modelId="{C814A714-41CE-4943-8A48-0221BB013257}" type="pres">
      <dgm:prSet presAssocID="{462C109B-289C-43E6-B24A-87D623BA22D9}" presName="FourNodes_2_text" presStyleLbl="node1" presStyleIdx="3" presStyleCnt="4">
        <dgm:presLayoutVars>
          <dgm:bulletEnabled val="1"/>
        </dgm:presLayoutVars>
      </dgm:prSet>
      <dgm:spPr/>
      <dgm:t>
        <a:bodyPr/>
        <a:lstStyle/>
        <a:p>
          <a:endParaRPr lang="ru-RU"/>
        </a:p>
      </dgm:t>
    </dgm:pt>
    <dgm:pt modelId="{A102B2C8-364F-4F9D-B264-DD8CFA872DBE}" type="pres">
      <dgm:prSet presAssocID="{462C109B-289C-43E6-B24A-87D623BA22D9}" presName="FourNodes_3_text" presStyleLbl="node1" presStyleIdx="3" presStyleCnt="4">
        <dgm:presLayoutVars>
          <dgm:bulletEnabled val="1"/>
        </dgm:presLayoutVars>
      </dgm:prSet>
      <dgm:spPr/>
      <dgm:t>
        <a:bodyPr/>
        <a:lstStyle/>
        <a:p>
          <a:endParaRPr lang="ru-RU"/>
        </a:p>
      </dgm:t>
    </dgm:pt>
    <dgm:pt modelId="{9CF1BE10-1EC5-4C6C-9074-E4CED8F55E0A}" type="pres">
      <dgm:prSet presAssocID="{462C109B-289C-43E6-B24A-87D623BA22D9}" presName="FourNodes_4_text" presStyleLbl="node1" presStyleIdx="3" presStyleCnt="4">
        <dgm:presLayoutVars>
          <dgm:bulletEnabled val="1"/>
        </dgm:presLayoutVars>
      </dgm:prSet>
      <dgm:spPr/>
      <dgm:t>
        <a:bodyPr/>
        <a:lstStyle/>
        <a:p>
          <a:endParaRPr lang="ru-RU"/>
        </a:p>
      </dgm:t>
    </dgm:pt>
  </dgm:ptLst>
  <dgm:cxnLst>
    <dgm:cxn modelId="{6AFACCA4-3512-4ACE-9D91-654299ECAF6F}" type="presOf" srcId="{8FBEAC85-71B7-4B4B-9D34-4646EE603942}" destId="{90FBF6BB-7514-4DDE-9CF4-6743B2F803AA}" srcOrd="0" destOrd="0" presId="urn:microsoft.com/office/officeart/2005/8/layout/vProcess5"/>
    <dgm:cxn modelId="{62C65DAA-3A11-4864-AD06-4B43E3823080}" type="presOf" srcId="{C2CFC7D1-F3B1-4ED4-8967-E6327A637643}" destId="{C814A714-41CE-4943-8A48-0221BB013257}" srcOrd="1" destOrd="0" presId="urn:microsoft.com/office/officeart/2005/8/layout/vProcess5"/>
    <dgm:cxn modelId="{A33D3A62-789F-4A72-9006-911A8407530F}" type="presOf" srcId="{6BB8EDEA-1EC9-4F08-95E6-002A5E51004B}" destId="{29B61170-7CA7-4818-8152-C6900E101F5F}" srcOrd="1" destOrd="0" presId="urn:microsoft.com/office/officeart/2005/8/layout/vProcess5"/>
    <dgm:cxn modelId="{2E7A04F9-FBBD-481C-9F36-1612DB166A24}" type="presOf" srcId="{B91AC6CE-B25F-4264-88EA-8D32E273309E}" destId="{146AC310-8E70-4106-98D6-6A0818F0C6DF}" srcOrd="0" destOrd="0" presId="urn:microsoft.com/office/officeart/2005/8/layout/vProcess5"/>
    <dgm:cxn modelId="{E64B2546-673B-4738-A9AB-F6CDE4EE4EFD}" type="presOf" srcId="{7598DFB2-6B91-40D6-8324-BA8B572D353D}" destId="{9CF1BE10-1EC5-4C6C-9074-E4CED8F55E0A}" srcOrd="1" destOrd="0" presId="urn:microsoft.com/office/officeart/2005/8/layout/vProcess5"/>
    <dgm:cxn modelId="{3135EDA6-262F-4CF2-AA3B-D0BCCF1CADC7}" srcId="{462C109B-289C-43E6-B24A-87D623BA22D9}" destId="{C2CFC7D1-F3B1-4ED4-8967-E6327A637643}" srcOrd="1" destOrd="0" parTransId="{297EF7F1-8525-4C09-9981-3DC2EB06A191}" sibTransId="{B91AC6CE-B25F-4264-88EA-8D32E273309E}"/>
    <dgm:cxn modelId="{C6903865-4FAE-447E-A536-F060A17860D8}" type="presOf" srcId="{7ADFF866-EF92-44F5-B5B8-056E8F0B8D12}" destId="{753378D0-F205-4AAC-B534-F8D501869EBB}" srcOrd="0" destOrd="0" presId="urn:microsoft.com/office/officeart/2005/8/layout/vProcess5"/>
    <dgm:cxn modelId="{B0733786-817F-434A-A228-74BA057D90FE}" type="presOf" srcId="{7598DFB2-6B91-40D6-8324-BA8B572D353D}" destId="{EDE78CEE-F0CF-4553-B3F1-AA09B83E0E69}" srcOrd="0" destOrd="0" presId="urn:microsoft.com/office/officeart/2005/8/layout/vProcess5"/>
    <dgm:cxn modelId="{9BA4B2D6-FE6E-4D00-B2B0-B4E8A7641FC9}" type="presOf" srcId="{9128FE1F-3288-4224-A604-03F07BB01CE4}" destId="{B3CBCBED-B971-43F1-A938-5DF56A18AB0C}" srcOrd="0" destOrd="0" presId="urn:microsoft.com/office/officeart/2005/8/layout/vProcess5"/>
    <dgm:cxn modelId="{1F8B964F-3C86-41DB-8ECD-CA8BBF3C11B9}" srcId="{462C109B-289C-43E6-B24A-87D623BA22D9}" destId="{7598DFB2-6B91-40D6-8324-BA8B572D353D}" srcOrd="3" destOrd="0" parTransId="{F986CE10-F044-48AE-8DE9-412B26971FB8}" sibTransId="{6C76729E-B69D-4EC2-961B-3AB93E3AD079}"/>
    <dgm:cxn modelId="{1DBEDB59-8829-487A-A78B-90F708A6A51C}" srcId="{462C109B-289C-43E6-B24A-87D623BA22D9}" destId="{6BB8EDEA-1EC9-4F08-95E6-002A5E51004B}" srcOrd="0" destOrd="0" parTransId="{FAA25473-9439-4463-9AAF-D5E5CA428517}" sibTransId="{8FBEAC85-71B7-4B4B-9D34-4646EE603942}"/>
    <dgm:cxn modelId="{044AE2B2-89E4-415B-A658-AE074533BE5A}" srcId="{462C109B-289C-43E6-B24A-87D623BA22D9}" destId="{7ADFF866-EF92-44F5-B5B8-056E8F0B8D12}" srcOrd="2" destOrd="0" parTransId="{08DD2139-DA56-4715-AC0D-965A30656F8D}" sibTransId="{9128FE1F-3288-4224-A604-03F07BB01CE4}"/>
    <dgm:cxn modelId="{40E796CA-0A2D-457F-AC28-493AE73F55F5}" type="presOf" srcId="{6BB8EDEA-1EC9-4F08-95E6-002A5E51004B}" destId="{372E2278-7A06-4D40-9F50-3993EEB7682E}" srcOrd="0" destOrd="0" presId="urn:microsoft.com/office/officeart/2005/8/layout/vProcess5"/>
    <dgm:cxn modelId="{8C6C011B-4A7B-4DC4-8865-2FDF73A668DF}" type="presOf" srcId="{C2CFC7D1-F3B1-4ED4-8967-E6327A637643}" destId="{FB7D502B-3DE1-4C5C-B7F4-1453AE105127}" srcOrd="0" destOrd="0" presId="urn:microsoft.com/office/officeart/2005/8/layout/vProcess5"/>
    <dgm:cxn modelId="{207C4FDB-C1E1-4775-94E9-D009B83103A5}" type="presOf" srcId="{462C109B-289C-43E6-B24A-87D623BA22D9}" destId="{B4BCE67F-7627-4E61-BC02-871537A2C46F}" srcOrd="0" destOrd="0" presId="urn:microsoft.com/office/officeart/2005/8/layout/vProcess5"/>
    <dgm:cxn modelId="{89E1D0CD-412B-4AEC-8364-7EEC4212FDBE}" type="presOf" srcId="{7ADFF866-EF92-44F5-B5B8-056E8F0B8D12}" destId="{A102B2C8-364F-4F9D-B264-DD8CFA872DBE}" srcOrd="1" destOrd="0" presId="urn:microsoft.com/office/officeart/2005/8/layout/vProcess5"/>
    <dgm:cxn modelId="{E438FFA3-FDCC-462E-88FB-17B4C850EE89}" type="presParOf" srcId="{B4BCE67F-7627-4E61-BC02-871537A2C46F}" destId="{BE6F0F3C-03BB-464F-AB1F-AA68B5EE5A56}" srcOrd="0" destOrd="0" presId="urn:microsoft.com/office/officeart/2005/8/layout/vProcess5"/>
    <dgm:cxn modelId="{373E2B6B-2B4A-4EA2-85ED-4777F52E18C1}" type="presParOf" srcId="{B4BCE67F-7627-4E61-BC02-871537A2C46F}" destId="{372E2278-7A06-4D40-9F50-3993EEB7682E}" srcOrd="1" destOrd="0" presId="urn:microsoft.com/office/officeart/2005/8/layout/vProcess5"/>
    <dgm:cxn modelId="{C12F17F1-7C59-483B-BB3E-58AE3FDD1D41}" type="presParOf" srcId="{B4BCE67F-7627-4E61-BC02-871537A2C46F}" destId="{FB7D502B-3DE1-4C5C-B7F4-1453AE105127}" srcOrd="2" destOrd="0" presId="urn:microsoft.com/office/officeart/2005/8/layout/vProcess5"/>
    <dgm:cxn modelId="{7049BB57-73DF-482A-B026-38CD78A03A0A}" type="presParOf" srcId="{B4BCE67F-7627-4E61-BC02-871537A2C46F}" destId="{753378D0-F205-4AAC-B534-F8D501869EBB}" srcOrd="3" destOrd="0" presId="urn:microsoft.com/office/officeart/2005/8/layout/vProcess5"/>
    <dgm:cxn modelId="{8AC55B64-E898-4876-89C7-C4D471BDCBC1}" type="presParOf" srcId="{B4BCE67F-7627-4E61-BC02-871537A2C46F}" destId="{EDE78CEE-F0CF-4553-B3F1-AA09B83E0E69}" srcOrd="4" destOrd="0" presId="urn:microsoft.com/office/officeart/2005/8/layout/vProcess5"/>
    <dgm:cxn modelId="{EC290598-5DEB-4451-9BAE-0D5F9C91A32D}" type="presParOf" srcId="{B4BCE67F-7627-4E61-BC02-871537A2C46F}" destId="{90FBF6BB-7514-4DDE-9CF4-6743B2F803AA}" srcOrd="5" destOrd="0" presId="urn:microsoft.com/office/officeart/2005/8/layout/vProcess5"/>
    <dgm:cxn modelId="{1ECB8552-54A7-456E-9DCB-72A5347015AE}" type="presParOf" srcId="{B4BCE67F-7627-4E61-BC02-871537A2C46F}" destId="{146AC310-8E70-4106-98D6-6A0818F0C6DF}" srcOrd="6" destOrd="0" presId="urn:microsoft.com/office/officeart/2005/8/layout/vProcess5"/>
    <dgm:cxn modelId="{0F3F063C-00F1-4A69-A13A-BEB723D4EB1C}" type="presParOf" srcId="{B4BCE67F-7627-4E61-BC02-871537A2C46F}" destId="{B3CBCBED-B971-43F1-A938-5DF56A18AB0C}" srcOrd="7" destOrd="0" presId="urn:microsoft.com/office/officeart/2005/8/layout/vProcess5"/>
    <dgm:cxn modelId="{6C924359-E25A-4AE5-B9E3-CF73856F030C}" type="presParOf" srcId="{B4BCE67F-7627-4E61-BC02-871537A2C46F}" destId="{29B61170-7CA7-4818-8152-C6900E101F5F}" srcOrd="8" destOrd="0" presId="urn:microsoft.com/office/officeart/2005/8/layout/vProcess5"/>
    <dgm:cxn modelId="{5B003A68-7C1C-4109-9BFD-7E7DF57A5A3A}" type="presParOf" srcId="{B4BCE67F-7627-4E61-BC02-871537A2C46F}" destId="{C814A714-41CE-4943-8A48-0221BB013257}" srcOrd="9" destOrd="0" presId="urn:microsoft.com/office/officeart/2005/8/layout/vProcess5"/>
    <dgm:cxn modelId="{13B7AE5F-668B-4325-851B-F68098712A49}" type="presParOf" srcId="{B4BCE67F-7627-4E61-BC02-871537A2C46F}" destId="{A102B2C8-364F-4F9D-B264-DD8CFA872DBE}" srcOrd="10" destOrd="0" presId="urn:microsoft.com/office/officeart/2005/8/layout/vProcess5"/>
    <dgm:cxn modelId="{C3AED971-CCA7-4CC7-A103-3E0E2AA3C171}" type="presParOf" srcId="{B4BCE67F-7627-4E61-BC02-871537A2C46F}" destId="{9CF1BE10-1EC5-4C6C-9074-E4CED8F55E0A}" srcOrd="11"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ED2979-B236-49F3-A29D-E195EF00E6CF}">
      <dsp:nvSpPr>
        <dsp:cNvPr id="0" name=""/>
        <dsp:cNvSpPr/>
      </dsp:nvSpPr>
      <dsp:spPr>
        <a:xfrm>
          <a:off x="0" y="3607233"/>
          <a:ext cx="7639249" cy="2366735"/>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ru-RU" sz="1800" kern="1200"/>
            <a:t>1991 жылы  АҚШ  зерттеушілері </a:t>
          </a:r>
          <a:r>
            <a:rPr lang="ru-RU" sz="1800" b="1" u="sng" kern="1200"/>
            <a:t> Нил Гоув (Neil Howe) </a:t>
          </a:r>
          <a:r>
            <a:rPr lang="ru-RU" sz="1800" kern="1200"/>
            <a:t> пен </a:t>
          </a:r>
          <a:r>
            <a:rPr lang="ru-RU" sz="1800" b="1" kern="1200"/>
            <a:t>Уильям Штраус (William Strauss) </a:t>
          </a:r>
          <a:r>
            <a:rPr lang="ru-RU" sz="1800" kern="1200"/>
            <a:t> алғаш рет жас айырмашылықтарының ерекшеліктері туралы айтты. Олар адамдардың  жас айырмашылықтарына қарап, әртүрлі уақыттағы ұрпақтардың құндылықтарына негізделген теорияны шығарды.  Олардың пікірінше, әр кезең шамамен 20 жылға созылады. Ал  Қазақстанда бұл туралы нақты статистикалық дерек жоқ болса да, X-Y-Z   ұрпақтар теориясы туралы өмірдің өзі көрсетіп жатқандай.</a:t>
          </a:r>
          <a:endParaRPr lang="en-US" sz="1800" kern="1200"/>
        </a:p>
      </dsp:txBody>
      <dsp:txXfrm>
        <a:off x="0" y="3607233"/>
        <a:ext cx="7639249" cy="2366735"/>
      </dsp:txXfrm>
    </dsp:sp>
    <dsp:sp modelId="{A83B9B57-345E-4814-BBFE-078C59B6E43D}">
      <dsp:nvSpPr>
        <dsp:cNvPr id="0" name=""/>
        <dsp:cNvSpPr/>
      </dsp:nvSpPr>
      <dsp:spPr>
        <a:xfrm rot="10800000">
          <a:off x="0" y="2695"/>
          <a:ext cx="7639249" cy="3640039"/>
        </a:xfrm>
        <a:prstGeom prst="upArrowCallou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ru-RU" sz="1800" kern="1200"/>
            <a:t>Әлеуметтанушылар әрбір 20 жыл сайын алдыңғысынан ерекшеленетін жаңа буын дүниеге келеді деген ойды айтады. Қазіргі таңда</a:t>
          </a:r>
          <a:r>
            <a:rPr lang="ru-RU" sz="1800" b="1" kern="1200"/>
            <a:t> X, Y және Z </a:t>
          </a:r>
          <a:r>
            <a:rPr lang="ru-RU" sz="1800" kern="1200"/>
            <a:t>ұрпақтары туралы жиі айтылып жүр.   Жас теориясының үш негізгі компоненті (X, Y және Z ұрпақтары) және бір қосымша компонент (Baby boomers) бар.  </a:t>
          </a:r>
          <a:endParaRPr lang="en-US" sz="1800" kern="1200"/>
        </a:p>
      </dsp:txBody>
      <dsp:txXfrm rot="10800000">
        <a:off x="0" y="2695"/>
        <a:ext cx="7639249" cy="23651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5FFBFC-D99E-451D-AF12-7F7A8D7A63E6}">
      <dsp:nvSpPr>
        <dsp:cNvPr id="0" name=""/>
        <dsp:cNvSpPr/>
      </dsp:nvSpPr>
      <dsp:spPr>
        <a:xfrm>
          <a:off x="0" y="0"/>
          <a:ext cx="5770880" cy="1246553"/>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ru-RU" sz="2200" kern="1200"/>
            <a:t>Олардың талабы бір – жауапкершілік, әділеттілік пен еркіндік. </a:t>
          </a:r>
          <a:endParaRPr lang="en-US" sz="2200" kern="1200"/>
        </a:p>
      </dsp:txBody>
      <dsp:txXfrm>
        <a:off x="36510" y="36510"/>
        <a:ext cx="4320417" cy="1173533"/>
      </dsp:txXfrm>
    </dsp:sp>
    <dsp:sp modelId="{56103251-48EA-4C39-B5BB-3CD9A07AAA11}">
      <dsp:nvSpPr>
        <dsp:cNvPr id="0" name=""/>
        <dsp:cNvSpPr/>
      </dsp:nvSpPr>
      <dsp:spPr>
        <a:xfrm>
          <a:off x="483311" y="1473200"/>
          <a:ext cx="5770880" cy="1246553"/>
        </a:xfrm>
        <a:prstGeom prst="roundRect">
          <a:avLst>
            <a:gd name="adj" fmla="val 10000"/>
          </a:avLst>
        </a:prstGeom>
        <a:solidFill>
          <a:schemeClr val="accent2">
            <a:hueOff val="-988095"/>
            <a:satOff val="4733"/>
            <a:lumOff val="437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ru-RU" sz="2200" kern="1200"/>
            <a:t>Z  буыны — ер азаматтардың 63%-ы,</a:t>
          </a:r>
          <a:endParaRPr lang="en-US" sz="2200" kern="1200"/>
        </a:p>
      </dsp:txBody>
      <dsp:txXfrm>
        <a:off x="519821" y="1509710"/>
        <a:ext cx="4404288" cy="1173533"/>
      </dsp:txXfrm>
    </dsp:sp>
    <dsp:sp modelId="{567E9C8B-A09F-4B0B-8BCE-A1201DFBE7C2}">
      <dsp:nvSpPr>
        <dsp:cNvPr id="0" name=""/>
        <dsp:cNvSpPr/>
      </dsp:nvSpPr>
      <dsp:spPr>
        <a:xfrm>
          <a:off x="959408" y="2946400"/>
          <a:ext cx="5770880" cy="1246553"/>
        </a:xfrm>
        <a:prstGeom prst="roundRect">
          <a:avLst>
            <a:gd name="adj" fmla="val 10000"/>
          </a:avLst>
        </a:prstGeom>
        <a:solidFill>
          <a:schemeClr val="accent2">
            <a:hueOff val="-1976191"/>
            <a:satOff val="9467"/>
            <a:lumOff val="875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ru-RU" sz="2200" kern="1200"/>
            <a:t>әйел адамдардың 61%-ы көшбасшы болуды қалайды. </a:t>
          </a:r>
          <a:endParaRPr lang="en-US" sz="2200" kern="1200"/>
        </a:p>
      </dsp:txBody>
      <dsp:txXfrm>
        <a:off x="995918" y="2982910"/>
        <a:ext cx="4411502" cy="1173533"/>
      </dsp:txXfrm>
    </dsp:sp>
    <dsp:sp modelId="{B2DAFC25-A1FB-47D3-86A6-029F1438954E}">
      <dsp:nvSpPr>
        <dsp:cNvPr id="0" name=""/>
        <dsp:cNvSpPr/>
      </dsp:nvSpPr>
      <dsp:spPr>
        <a:xfrm>
          <a:off x="1442720" y="4419600"/>
          <a:ext cx="5770880" cy="1246553"/>
        </a:xfrm>
        <a:prstGeom prst="roundRect">
          <a:avLst>
            <a:gd name="adj" fmla="val 10000"/>
          </a:avLst>
        </a:prstGeom>
        <a:solidFill>
          <a:schemeClr val="accent2">
            <a:hueOff val="-2964286"/>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ru-RU" sz="2200" kern="1200"/>
            <a:t>Z ұрпағы нақты және виртуалды әлемнің  айырмашылығын көрмейді.</a:t>
          </a:r>
          <a:endParaRPr lang="en-US" sz="2200" kern="1200"/>
        </a:p>
      </dsp:txBody>
      <dsp:txXfrm>
        <a:off x="1479230" y="4456110"/>
        <a:ext cx="4404288" cy="1173533"/>
      </dsp:txXfrm>
    </dsp:sp>
    <dsp:sp modelId="{ECE8CE10-3893-4032-AD0D-8E88F9D2F8A3}">
      <dsp:nvSpPr>
        <dsp:cNvPr id="0" name=""/>
        <dsp:cNvSpPr/>
      </dsp:nvSpPr>
      <dsp:spPr>
        <a:xfrm>
          <a:off x="4960619" y="954746"/>
          <a:ext cx="810260" cy="810260"/>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142927" y="954746"/>
        <a:ext cx="445644" cy="609721"/>
      </dsp:txXfrm>
    </dsp:sp>
    <dsp:sp modelId="{6104B05A-677B-41A5-A8C8-2453C6ABFD42}">
      <dsp:nvSpPr>
        <dsp:cNvPr id="0" name=""/>
        <dsp:cNvSpPr/>
      </dsp:nvSpPr>
      <dsp:spPr>
        <a:xfrm>
          <a:off x="5443931" y="2427946"/>
          <a:ext cx="810260" cy="810260"/>
        </a:xfrm>
        <a:prstGeom prst="downArrow">
          <a:avLst>
            <a:gd name="adj1" fmla="val 55000"/>
            <a:gd name="adj2" fmla="val 45000"/>
          </a:avLst>
        </a:prstGeom>
        <a:solidFill>
          <a:schemeClr val="accent2">
            <a:tint val="40000"/>
            <a:alpha val="90000"/>
            <a:hueOff val="-2045920"/>
            <a:satOff val="22554"/>
            <a:lumOff val="2148"/>
            <a:alphaOff val="0"/>
          </a:schemeClr>
        </a:solidFill>
        <a:ln w="19050" cap="rnd" cmpd="sng" algn="ctr">
          <a:solidFill>
            <a:schemeClr val="accent2">
              <a:tint val="40000"/>
              <a:alpha val="90000"/>
              <a:hueOff val="-2045920"/>
              <a:satOff val="22554"/>
              <a:lumOff val="214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626239" y="2427946"/>
        <a:ext cx="445644" cy="609721"/>
      </dsp:txXfrm>
    </dsp:sp>
    <dsp:sp modelId="{D388E3B9-063C-4B9E-B969-FCF3211FA6B5}">
      <dsp:nvSpPr>
        <dsp:cNvPr id="0" name=""/>
        <dsp:cNvSpPr/>
      </dsp:nvSpPr>
      <dsp:spPr>
        <a:xfrm>
          <a:off x="5920028" y="3901147"/>
          <a:ext cx="810260" cy="810260"/>
        </a:xfrm>
        <a:prstGeom prst="downArrow">
          <a:avLst>
            <a:gd name="adj1" fmla="val 55000"/>
            <a:gd name="adj2" fmla="val 45000"/>
          </a:avLst>
        </a:prstGeom>
        <a:solidFill>
          <a:schemeClr val="accent2">
            <a:tint val="40000"/>
            <a:alpha val="90000"/>
            <a:hueOff val="-4091839"/>
            <a:satOff val="45107"/>
            <a:lumOff val="4296"/>
            <a:alphaOff val="0"/>
          </a:schemeClr>
        </a:solidFill>
        <a:ln w="19050" cap="rnd" cmpd="sng" algn="ctr">
          <a:solidFill>
            <a:schemeClr val="accent2">
              <a:tint val="40000"/>
              <a:alpha val="90000"/>
              <a:hueOff val="-4091839"/>
              <a:satOff val="45107"/>
              <a:lumOff val="429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102336" y="3901147"/>
        <a:ext cx="445644" cy="6097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F37B6-572E-4ACA-B218-1173462A6C6E}">
      <dsp:nvSpPr>
        <dsp:cNvPr id="0" name=""/>
        <dsp:cNvSpPr/>
      </dsp:nvSpPr>
      <dsp:spPr>
        <a:xfrm>
          <a:off x="0" y="67107"/>
          <a:ext cx="8229600" cy="2829060"/>
        </a:xfrm>
        <a:prstGeom prst="round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ru-RU" sz="3900" kern="1200" dirty="0"/>
            <a:t>♦ Z </a:t>
          </a:r>
          <a:r>
            <a:rPr lang="ru-RU" sz="3900" kern="1200" dirty="0" err="1"/>
            <a:t>ұрпағы</a:t>
          </a:r>
          <a:r>
            <a:rPr lang="ru-RU" sz="3900" kern="1200" dirty="0"/>
            <a:t> </a:t>
          </a:r>
          <a:r>
            <a:rPr lang="ru-RU" sz="3900" kern="1200" dirty="0" err="1"/>
            <a:t>басқа</a:t>
          </a:r>
          <a:r>
            <a:rPr lang="ru-RU" sz="3900" kern="1200" dirty="0"/>
            <a:t> </a:t>
          </a:r>
          <a:r>
            <a:rPr lang="ru-RU" sz="3900" kern="1200" dirty="0" err="1"/>
            <a:t>адамдардың</a:t>
          </a:r>
          <a:r>
            <a:rPr lang="ru-RU" sz="3900" kern="1200" dirty="0"/>
            <a:t> </a:t>
          </a:r>
          <a:r>
            <a:rPr lang="ru-RU" sz="3900" kern="1200" dirty="0" err="1"/>
            <a:t>тәжірибесіне</a:t>
          </a:r>
          <a:r>
            <a:rPr lang="ru-RU" sz="3900" kern="1200" dirty="0"/>
            <a:t> </a:t>
          </a:r>
          <a:r>
            <a:rPr lang="ru-RU" sz="3900" kern="1200" dirty="0" err="1"/>
            <a:t>сенбейді</a:t>
          </a:r>
          <a:r>
            <a:rPr lang="ru-RU" sz="3900" kern="1200" dirty="0"/>
            <a:t>. </a:t>
          </a:r>
          <a:r>
            <a:rPr lang="ru-RU" sz="3900" kern="1200" dirty="0" err="1"/>
            <a:t>Оларға</a:t>
          </a:r>
          <a:r>
            <a:rPr lang="ru-RU" sz="3900" kern="1200" dirty="0"/>
            <a:t> </a:t>
          </a:r>
          <a:r>
            <a:rPr lang="ru-RU" sz="3900" kern="1200" dirty="0" err="1"/>
            <a:t>қалай</a:t>
          </a:r>
          <a:r>
            <a:rPr lang="ru-RU" sz="3900" kern="1200" dirty="0"/>
            <a:t> </a:t>
          </a:r>
          <a:r>
            <a:rPr lang="ru-RU" sz="3900" kern="1200" dirty="0" err="1"/>
            <a:t>және</a:t>
          </a:r>
          <a:r>
            <a:rPr lang="ru-RU" sz="3900" kern="1200" dirty="0"/>
            <a:t> не </a:t>
          </a:r>
          <a:r>
            <a:rPr lang="ru-RU" sz="3900" kern="1200" dirty="0" err="1"/>
            <a:t>істеу</a:t>
          </a:r>
          <a:r>
            <a:rPr lang="ru-RU" sz="3900" kern="1200" dirty="0"/>
            <a:t> </a:t>
          </a:r>
          <a:r>
            <a:rPr lang="ru-RU" sz="3900" kern="1200" dirty="0" err="1"/>
            <a:t>керектігін</a:t>
          </a:r>
          <a:r>
            <a:rPr lang="ru-RU" sz="3900" kern="1200" dirty="0"/>
            <a:t> </a:t>
          </a:r>
          <a:r>
            <a:rPr lang="ru-RU" sz="3900" kern="1200" dirty="0" err="1"/>
            <a:t>айтыңыз</a:t>
          </a:r>
          <a:r>
            <a:rPr lang="ru-RU" sz="3900" kern="1200" dirty="0"/>
            <a:t>. </a:t>
          </a:r>
          <a:endParaRPr lang="en-US" sz="3900" kern="1200" dirty="0"/>
        </a:p>
      </dsp:txBody>
      <dsp:txXfrm>
        <a:off x="138103" y="205210"/>
        <a:ext cx="7953394" cy="2552854"/>
      </dsp:txXfrm>
    </dsp:sp>
    <dsp:sp modelId="{BD2A469E-F83E-4E74-BCD7-B7725092EEF9}">
      <dsp:nvSpPr>
        <dsp:cNvPr id="0" name=""/>
        <dsp:cNvSpPr/>
      </dsp:nvSpPr>
      <dsp:spPr>
        <a:xfrm>
          <a:off x="0" y="3008488"/>
          <a:ext cx="8229600" cy="2829060"/>
        </a:xfrm>
        <a:prstGeom prst="round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ru-RU" sz="3900" kern="1200" dirty="0" err="1"/>
            <a:t>Сосын</a:t>
          </a:r>
          <a:r>
            <a:rPr lang="ru-RU" sz="3900" kern="1200" dirty="0"/>
            <a:t> </a:t>
          </a:r>
          <a:r>
            <a:rPr lang="ru-RU" sz="3900" kern="1200" dirty="0" err="1"/>
            <a:t>олар</a:t>
          </a:r>
          <a:r>
            <a:rPr lang="ru-RU" sz="3900" kern="1200" dirty="0"/>
            <a:t> </a:t>
          </a:r>
          <a:r>
            <a:rPr lang="ru-RU" sz="3900" kern="1200" dirty="0" err="1"/>
            <a:t>көбіне</a:t>
          </a:r>
          <a:r>
            <a:rPr lang="ru-RU" sz="3900" kern="1200" dirty="0"/>
            <a:t> </a:t>
          </a:r>
          <a:r>
            <a:rPr lang="ru-RU" sz="3900" kern="1200" dirty="0" err="1"/>
            <a:t>жеке</a:t>
          </a:r>
          <a:r>
            <a:rPr lang="ru-RU" sz="3900" kern="1200" dirty="0"/>
            <a:t> </a:t>
          </a:r>
          <a:r>
            <a:rPr lang="ru-RU" sz="3900" kern="1200" dirty="0" err="1"/>
            <a:t>тапсырмаларды</a:t>
          </a:r>
          <a:r>
            <a:rPr lang="ru-RU" sz="3900" kern="1200" dirty="0"/>
            <a:t> </a:t>
          </a:r>
          <a:r>
            <a:rPr lang="ru-RU" sz="3900" kern="1200" dirty="0" err="1"/>
            <a:t>жасағанды</a:t>
          </a:r>
          <a:r>
            <a:rPr lang="ru-RU" sz="3900" kern="1200" dirty="0"/>
            <a:t> </a:t>
          </a:r>
          <a:r>
            <a:rPr lang="ru-RU" sz="3900" kern="1200" dirty="0" err="1"/>
            <a:t>ұнатады</a:t>
          </a:r>
          <a:r>
            <a:rPr lang="ru-RU" sz="3900" kern="1200" dirty="0"/>
            <a:t>.</a:t>
          </a:r>
          <a:endParaRPr lang="en-US" sz="3900" kern="1200" dirty="0"/>
        </a:p>
      </dsp:txBody>
      <dsp:txXfrm>
        <a:off x="138103" y="3146591"/>
        <a:ext cx="7953394" cy="25528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1992F5-3E56-4BCC-8410-8D8D586C6CB0}">
      <dsp:nvSpPr>
        <dsp:cNvPr id="0" name=""/>
        <dsp:cNvSpPr/>
      </dsp:nvSpPr>
      <dsp:spPr>
        <a:xfrm>
          <a:off x="0" y="1895"/>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4B3134-996D-4571-9BCB-92384D68CE8E}">
      <dsp:nvSpPr>
        <dsp:cNvPr id="0" name=""/>
        <dsp:cNvSpPr/>
      </dsp:nvSpPr>
      <dsp:spPr>
        <a:xfrm>
          <a:off x="0" y="1895"/>
          <a:ext cx="6348413" cy="1292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kern="1200" dirty="0"/>
            <a:t>3. </a:t>
          </a:r>
          <a:r>
            <a:rPr lang="en-US" sz="1700" kern="1200" dirty="0"/>
            <a:t>Z-</a:t>
          </a:r>
          <a:r>
            <a:rPr lang="kk-KZ" sz="1700" kern="1200" dirty="0"/>
            <a:t>терге жасайтын жұмысын нақты нұсқауын берген дұрыс, нұсқау нақты болмаған жағдайда олардың жұмысынан бірізділікті көре алмайсыз.</a:t>
          </a:r>
          <a:endParaRPr lang="en-US" sz="1700" kern="1200" dirty="0"/>
        </a:p>
      </dsp:txBody>
      <dsp:txXfrm>
        <a:off x="0" y="1895"/>
        <a:ext cx="6348413" cy="1292548"/>
      </dsp:txXfrm>
    </dsp:sp>
    <dsp:sp modelId="{98C8D365-FC79-4228-86ED-D52B400007B1}">
      <dsp:nvSpPr>
        <dsp:cNvPr id="0" name=""/>
        <dsp:cNvSpPr/>
      </dsp:nvSpPr>
      <dsp:spPr>
        <a:xfrm>
          <a:off x="0" y="1294444"/>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886E09-9BA2-4ADD-87E3-8E8FF0D1A66D}">
      <dsp:nvSpPr>
        <dsp:cNvPr id="0" name=""/>
        <dsp:cNvSpPr/>
      </dsp:nvSpPr>
      <dsp:spPr>
        <a:xfrm>
          <a:off x="0" y="1294444"/>
          <a:ext cx="6348413" cy="1292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kern="1200" dirty="0"/>
            <a:t>4. Ережелер мен нұсқаулықтарды памятка сияқты жасап қою керек, </a:t>
          </a:r>
          <a:r>
            <a:rPr lang="en-US" sz="1700" kern="1200" dirty="0"/>
            <a:t>Z</a:t>
          </a:r>
          <a:r>
            <a:rPr lang="kk-KZ" sz="1700" kern="1200" dirty="0"/>
            <a:t> балалар ұзақ уақыт бойы тыңдап отыруға шыдамдары жетпейді. </a:t>
          </a:r>
          <a:r>
            <a:rPr lang="en-US" sz="1700" kern="1200" dirty="0"/>
            <a:t>Z-</a:t>
          </a:r>
          <a:r>
            <a:rPr lang="kk-KZ" sz="1700" kern="1200" dirty="0"/>
            <a:t>тер  жаңа инновациялармен және үлкен көлемдегі ақпараттармен жақсы жұмыс жасай алады.</a:t>
          </a:r>
          <a:endParaRPr lang="en-US" sz="1700" kern="1200" dirty="0"/>
        </a:p>
      </dsp:txBody>
      <dsp:txXfrm>
        <a:off x="0" y="1294444"/>
        <a:ext cx="6348413" cy="1292548"/>
      </dsp:txXfrm>
    </dsp:sp>
    <dsp:sp modelId="{16A1FB3B-1C36-4E4E-86AB-9A1637E207C3}">
      <dsp:nvSpPr>
        <dsp:cNvPr id="0" name=""/>
        <dsp:cNvSpPr/>
      </dsp:nvSpPr>
      <dsp:spPr>
        <a:xfrm>
          <a:off x="0" y="2586992"/>
          <a:ext cx="634841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899368-CC76-4D83-9663-5868AB6286A4}">
      <dsp:nvSpPr>
        <dsp:cNvPr id="0" name=""/>
        <dsp:cNvSpPr/>
      </dsp:nvSpPr>
      <dsp:spPr>
        <a:xfrm>
          <a:off x="0" y="2586992"/>
          <a:ext cx="6348413" cy="1292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kern="1200" dirty="0"/>
            <a:t>5. </a:t>
          </a:r>
          <a:r>
            <a:rPr lang="en-US" sz="1700" kern="1200" dirty="0"/>
            <a:t>Z</a:t>
          </a:r>
          <a:r>
            <a:rPr lang="kk-KZ" sz="1700" kern="1200" dirty="0"/>
            <a:t> ұрпаққа сын айтуға болмайды. Жетістіктер мен сәтсіздіктерді ақылмен талдау қажет. Олар сынды қабылдамаған сияқты көрінгенімен, негативті қабылдайды.</a:t>
          </a:r>
          <a:endParaRPr lang="en-US" sz="1700" kern="1200" dirty="0"/>
        </a:p>
      </dsp:txBody>
      <dsp:txXfrm>
        <a:off x="0" y="2586992"/>
        <a:ext cx="6348413" cy="12925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3AF545-BC82-4DA9-A52E-80DE124D09FD}">
      <dsp:nvSpPr>
        <dsp:cNvPr id="0" name=""/>
        <dsp:cNvSpPr/>
      </dsp:nvSpPr>
      <dsp:spPr>
        <a:xfrm>
          <a:off x="0" y="0"/>
          <a:ext cx="7213600" cy="0"/>
        </a:xfrm>
        <a:prstGeom prst="lin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C365FE-0642-4F16-8E8F-2D5480C2C81F}">
      <dsp:nvSpPr>
        <dsp:cNvPr id="0" name=""/>
        <dsp:cNvSpPr/>
      </dsp:nvSpPr>
      <dsp:spPr>
        <a:xfrm>
          <a:off x="0" y="0"/>
          <a:ext cx="7213600" cy="2046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kern="1200" dirty="0"/>
            <a:t>6. 	Олар шаблонды емес және креативті шешімдерді жақсы көреді, визуалды ақпаратты тез қабылдайды. Олар негізгі басым бағыттарды бірден анықтайды. Олардың жеке құндылықтары мен ішкі әлеміне жасап жатқан жұмысы сәйкес келмесе де, олар ол үшін уайымдамайды. Үздіксіз ақпараттар ағынында қайнап жатқан олар, өз өмірлері үшін керек-керексізді тез анықтай алады. Олардың ойынша пайдасыз және қажет емес нәрсе – олар үшін қызықсыз.</a:t>
          </a:r>
          <a:endParaRPr lang="en-US" sz="1700" kern="1200" dirty="0"/>
        </a:p>
      </dsp:txBody>
      <dsp:txXfrm>
        <a:off x="0" y="0"/>
        <a:ext cx="7213600" cy="2046741"/>
      </dsp:txXfrm>
    </dsp:sp>
    <dsp:sp modelId="{C70A09BC-F194-4261-9AE9-E6EDC8A552ED}">
      <dsp:nvSpPr>
        <dsp:cNvPr id="0" name=""/>
        <dsp:cNvSpPr/>
      </dsp:nvSpPr>
      <dsp:spPr>
        <a:xfrm>
          <a:off x="0" y="2046741"/>
          <a:ext cx="7213600" cy="0"/>
        </a:xfrm>
        <a:prstGeom prst="lin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3E7C16-2D66-46FC-82D1-00B1ACDAA73D}">
      <dsp:nvSpPr>
        <dsp:cNvPr id="0" name=""/>
        <dsp:cNvSpPr/>
      </dsp:nvSpPr>
      <dsp:spPr>
        <a:xfrm>
          <a:off x="0" y="2046741"/>
          <a:ext cx="7213600" cy="2046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kk-KZ" sz="1700" kern="1200"/>
            <a:t>7.   	Зеттер өздеріне қажет нәрсені көрген кезде , өз инициативаларын білдіріп, өз мүдделерін айтады. Оларға басқарудың  авторитарлы стилі ұнамайды. Бұндай басқару стилі оларды қорқытып, олар замкнуться. Олар басшының, жетекшінің білімді, білікті, өзімен теңдей қатынас жасай алатын  өз ісінің кәсіби шебері болғанын қалайды. Олар өздерін тыңдағанды, олардың пікірлерін бағалағанды ұнатады.</a:t>
          </a:r>
          <a:endParaRPr lang="en-US" sz="1700" kern="1200"/>
        </a:p>
      </dsp:txBody>
      <dsp:txXfrm>
        <a:off x="0" y="2046741"/>
        <a:ext cx="7213600" cy="20467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2E2278-7A06-4D40-9F50-3993EEB7682E}">
      <dsp:nvSpPr>
        <dsp:cNvPr id="0" name=""/>
        <dsp:cNvSpPr/>
      </dsp:nvSpPr>
      <dsp:spPr>
        <a:xfrm>
          <a:off x="0" y="0"/>
          <a:ext cx="5670351" cy="1134582"/>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kk-KZ" sz="1300" kern="1200" dirty="0"/>
            <a:t>8. 	</a:t>
          </a:r>
          <a:r>
            <a:rPr lang="kk-KZ" sz="2000" kern="1200" dirty="0">
              <a:solidFill>
                <a:schemeClr val="accent2">
                  <a:lumMod val="50000"/>
                </a:schemeClr>
              </a:solidFill>
            </a:rPr>
            <a:t>Оларға тапсырманы бұйырып бергеннен гөрі, пікірлесе отырып шешетін сөйлем ретінде берген дұрыс.</a:t>
          </a:r>
          <a:endParaRPr lang="en-US" sz="2000" kern="1200" dirty="0">
            <a:solidFill>
              <a:schemeClr val="accent2">
                <a:lumMod val="50000"/>
              </a:schemeClr>
            </a:solidFill>
          </a:endParaRPr>
        </a:p>
      </dsp:txBody>
      <dsp:txXfrm>
        <a:off x="33231" y="33231"/>
        <a:ext cx="4350175" cy="1068120"/>
      </dsp:txXfrm>
    </dsp:sp>
    <dsp:sp modelId="{FB7D502B-3DE1-4C5C-B7F4-1453AE105127}">
      <dsp:nvSpPr>
        <dsp:cNvPr id="0" name=""/>
        <dsp:cNvSpPr/>
      </dsp:nvSpPr>
      <dsp:spPr>
        <a:xfrm>
          <a:off x="474891" y="1340869"/>
          <a:ext cx="5670351" cy="1134582"/>
        </a:xfrm>
        <a:prstGeom prst="roundRect">
          <a:avLst>
            <a:gd name="adj" fmla="val 10000"/>
          </a:avLst>
        </a:prstGeom>
        <a:solidFill>
          <a:schemeClr val="accent2">
            <a:hueOff val="-988095"/>
            <a:satOff val="4733"/>
            <a:lumOff val="437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kk-KZ" sz="1300" kern="1200" dirty="0"/>
            <a:t>9. 	</a:t>
          </a:r>
          <a:r>
            <a:rPr lang="kk-KZ" sz="1800" kern="1200" dirty="0"/>
            <a:t> Оларды басқалардың жұмыстарының қорытындысы қызықтырмайды. Олардың өздері таңдау жасап, әрекет етуге мүмкіндік беріңіз.</a:t>
          </a:r>
          <a:endParaRPr lang="en-US" sz="1800" kern="1200" dirty="0"/>
        </a:p>
      </dsp:txBody>
      <dsp:txXfrm>
        <a:off x="508122" y="1374100"/>
        <a:ext cx="4391518" cy="1068120"/>
      </dsp:txXfrm>
    </dsp:sp>
    <dsp:sp modelId="{753378D0-F205-4AAC-B534-F8D501869EBB}">
      <dsp:nvSpPr>
        <dsp:cNvPr id="0" name=""/>
        <dsp:cNvSpPr/>
      </dsp:nvSpPr>
      <dsp:spPr>
        <a:xfrm>
          <a:off x="942695" y="2681739"/>
          <a:ext cx="5670351" cy="1134582"/>
        </a:xfrm>
        <a:prstGeom prst="roundRect">
          <a:avLst>
            <a:gd name="adj" fmla="val 10000"/>
          </a:avLst>
        </a:prstGeom>
        <a:solidFill>
          <a:schemeClr val="accent2">
            <a:hueOff val="-1976191"/>
            <a:satOff val="9467"/>
            <a:lumOff val="875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kk-KZ" sz="1300" kern="1200" dirty="0"/>
            <a:t>10. 	Зеттерге дұрыс қабылдап, есінде сақтап қалуы үшін, материалды аз-аздап беріп отырған дұрыс, өйткені қосымша ақпараттың көптігі олардың зейінін шашыраңқы етіп жібереді. Зеттерге арналған тапсырмалар оңай, әрі сөзі көп болмау керек.</a:t>
          </a:r>
          <a:endParaRPr lang="en-US" sz="1300" kern="1200" dirty="0"/>
        </a:p>
      </dsp:txBody>
      <dsp:txXfrm>
        <a:off x="975926" y="2714970"/>
        <a:ext cx="4398606" cy="1068120"/>
      </dsp:txXfrm>
    </dsp:sp>
    <dsp:sp modelId="{EDE78CEE-F0CF-4553-B3F1-AA09B83E0E69}">
      <dsp:nvSpPr>
        <dsp:cNvPr id="0" name=""/>
        <dsp:cNvSpPr/>
      </dsp:nvSpPr>
      <dsp:spPr>
        <a:xfrm>
          <a:off x="1417587" y="4022609"/>
          <a:ext cx="5670351" cy="1134582"/>
        </a:xfrm>
        <a:prstGeom prst="roundRect">
          <a:avLst>
            <a:gd name="adj" fmla="val 10000"/>
          </a:avLst>
        </a:prstGeom>
        <a:solidFill>
          <a:schemeClr val="accent2">
            <a:hueOff val="-2964286"/>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kk-KZ" sz="1300" kern="1200"/>
            <a:t>11. Зеттер – «лайктар» буыны болғандықтан, олардың жеткен жетістіктеріне үнемі қолдау жасап отыру қажет. Олар бала кезден мақтауға үйренген. Оларды жиі мақтап, мадақтап отыруға себеп іздеңіз.</a:t>
          </a:r>
          <a:endParaRPr lang="en-US" sz="1300" kern="1200"/>
        </a:p>
      </dsp:txBody>
      <dsp:txXfrm>
        <a:off x="1450818" y="4055840"/>
        <a:ext cx="4391518" cy="1068120"/>
      </dsp:txXfrm>
    </dsp:sp>
    <dsp:sp modelId="{90FBF6BB-7514-4DDE-9CF4-6743B2F803AA}">
      <dsp:nvSpPr>
        <dsp:cNvPr id="0" name=""/>
        <dsp:cNvSpPr/>
      </dsp:nvSpPr>
      <dsp:spPr>
        <a:xfrm>
          <a:off x="4932872" y="868986"/>
          <a:ext cx="737478" cy="737478"/>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5098805" y="868986"/>
        <a:ext cx="405612" cy="554952"/>
      </dsp:txXfrm>
    </dsp:sp>
    <dsp:sp modelId="{146AC310-8E70-4106-98D6-6A0818F0C6DF}">
      <dsp:nvSpPr>
        <dsp:cNvPr id="0" name=""/>
        <dsp:cNvSpPr/>
      </dsp:nvSpPr>
      <dsp:spPr>
        <a:xfrm>
          <a:off x="5407764" y="2209856"/>
          <a:ext cx="737478" cy="737478"/>
        </a:xfrm>
        <a:prstGeom prst="downArrow">
          <a:avLst>
            <a:gd name="adj1" fmla="val 55000"/>
            <a:gd name="adj2" fmla="val 45000"/>
          </a:avLst>
        </a:prstGeom>
        <a:solidFill>
          <a:schemeClr val="accent2">
            <a:tint val="40000"/>
            <a:alpha val="90000"/>
            <a:hueOff val="-2045920"/>
            <a:satOff val="22554"/>
            <a:lumOff val="2148"/>
            <a:alphaOff val="0"/>
          </a:schemeClr>
        </a:solidFill>
        <a:ln w="19050" cap="rnd" cmpd="sng" algn="ctr">
          <a:solidFill>
            <a:schemeClr val="accent2">
              <a:tint val="40000"/>
              <a:alpha val="90000"/>
              <a:hueOff val="-2045920"/>
              <a:satOff val="22554"/>
              <a:lumOff val="214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5573697" y="2209856"/>
        <a:ext cx="405612" cy="554952"/>
      </dsp:txXfrm>
    </dsp:sp>
    <dsp:sp modelId="{B3CBCBED-B971-43F1-A938-5DF56A18AB0C}">
      <dsp:nvSpPr>
        <dsp:cNvPr id="0" name=""/>
        <dsp:cNvSpPr/>
      </dsp:nvSpPr>
      <dsp:spPr>
        <a:xfrm>
          <a:off x="5875568" y="3550726"/>
          <a:ext cx="737478" cy="737478"/>
        </a:xfrm>
        <a:prstGeom prst="downArrow">
          <a:avLst>
            <a:gd name="adj1" fmla="val 55000"/>
            <a:gd name="adj2" fmla="val 45000"/>
          </a:avLst>
        </a:prstGeom>
        <a:solidFill>
          <a:schemeClr val="accent2">
            <a:tint val="40000"/>
            <a:alpha val="90000"/>
            <a:hueOff val="-4091839"/>
            <a:satOff val="45107"/>
            <a:lumOff val="4296"/>
            <a:alphaOff val="0"/>
          </a:schemeClr>
        </a:solidFill>
        <a:ln w="19050" cap="rnd" cmpd="sng" algn="ctr">
          <a:solidFill>
            <a:schemeClr val="accent2">
              <a:tint val="40000"/>
              <a:alpha val="90000"/>
              <a:hueOff val="-4091839"/>
              <a:satOff val="45107"/>
              <a:lumOff val="429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6041501" y="3550726"/>
        <a:ext cx="405612" cy="554952"/>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2926873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4251741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4217094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308521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703534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4270026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2138799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4176773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3638243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2058527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456420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29950015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4016190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298757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11587500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479068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106E36-FD25-4E2D-B0AA-010F637433A0}" type="datetimeFigureOut">
              <a:rPr lang="ru-RU" smtClean="0"/>
              <a:pPr/>
              <a:t>11.11.2020</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28495593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bilim-all.kz/article/11379-X-Y-Z---urpaqtar-teoriyasy--Z--buyn-okilderin-oqytu-maselesi" TargetMode="External"/><Relationship Id="rId2" Type="http://schemas.openxmlformats.org/officeDocument/2006/relationships/hyperlink" Target="https://elib.bsu.by/bitstream/123456789/211198/1/350-354.pdf" TargetMode="External"/><Relationship Id="rId1" Type="http://schemas.openxmlformats.org/officeDocument/2006/relationships/slideLayout" Target="../slideLayouts/slideLayout2.xml"/><Relationship Id="rId4" Type="http://schemas.openxmlformats.org/officeDocument/2006/relationships/hyperlink" Target="https://massaget.kz/layfstayl/madeniet/55545/"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99" y="609600"/>
            <a:ext cx="7418785" cy="1320800"/>
          </a:xfrm>
        </p:spPr>
        <p:txBody>
          <a:bodyPr anchor="ctr">
            <a:normAutofit fontScale="90000"/>
          </a:bodyPr>
          <a:lstStyle/>
          <a:p>
            <a:pPr algn="ctr">
              <a:lnSpc>
                <a:spcPct val="90000"/>
              </a:lnSpc>
            </a:pPr>
            <a:r>
              <a:rPr lang="en-US" sz="3700" b="1" dirty="0">
                <a:solidFill>
                  <a:schemeClr val="accent2">
                    <a:lumMod val="50000"/>
                  </a:schemeClr>
                </a:solidFill>
                <a:latin typeface="Times New Roman" panose="02020603050405020304" pitchFamily="18" charset="0"/>
                <a:cs typeface="Times New Roman" panose="02020603050405020304" pitchFamily="18" charset="0"/>
              </a:rPr>
              <a:t>Z </a:t>
            </a:r>
            <a:r>
              <a:rPr lang="kk-KZ" sz="3700" b="1" dirty="0">
                <a:solidFill>
                  <a:schemeClr val="accent2">
                    <a:lumMod val="50000"/>
                  </a:schemeClr>
                </a:solidFill>
                <a:latin typeface="Times New Roman" panose="02020603050405020304" pitchFamily="18" charset="0"/>
                <a:cs typeface="Times New Roman" panose="02020603050405020304" pitchFamily="18" charset="0"/>
              </a:rPr>
              <a:t>ұрпақ: оқыту және тәрбиелеудегі психологиялық қиындықтар</a:t>
            </a:r>
            <a:endParaRPr lang="ru-RU" sz="3700" b="1"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stretch>
            <a:fillRect/>
          </a:stretch>
        </p:blipFill>
        <p:spPr bwMode="auto">
          <a:xfrm>
            <a:off x="1633062" y="2348880"/>
            <a:ext cx="5877875" cy="3777283"/>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609316A9-990D-4EC3-A671-70EE5C1493A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9144001" cy="6866467"/>
            <a:chOff x="0" y="-8467"/>
            <a:chExt cx="12192000" cy="6866467"/>
          </a:xfrm>
        </p:grpSpPr>
        <p:cxnSp>
          <p:nvCxnSpPr>
            <p:cNvPr id="11" name="Straight Connector 10">
              <a:extLst>
                <a:ext uri="{FF2B5EF4-FFF2-40B4-BE49-F238E27FC236}">
                  <a16:creationId xmlns:a16="http://schemas.microsoft.com/office/drawing/2014/main" xmlns="" id="{9B0C6109-9159-49CA-AD7A-F9035539DB7F}"/>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xmlns="" id="{686F14F5-308C-4EB6-87AB-05DE9501B1A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xmlns="" id="{BA032363-A188-47C5-9D59-9B788809DCD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xmlns="" id="{2C4077DF-6BB9-4069-AD28-6B1664EBB0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xmlns="" id="{1D2B8B50-3419-41ED-9A9F-3CF9EEBBD3F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xmlns="" id="{5C640498-2E73-4FA2-BEB6-C3596A458C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xmlns="" id="{3240EEFC-4112-4C39-A816-C815774F6D6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xmlns="" id="{ADF362B0-03EA-4800-9FAA-9F128587E4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xmlns="" id="{0BA84559-2F4C-4795-9246-4C563F942D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xmlns="" id="{FA77A1AA-CA47-4A91-A0A1-0A8CE31A985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angle 21">
            <a:extLst>
              <a:ext uri="{FF2B5EF4-FFF2-40B4-BE49-F238E27FC236}">
                <a16:creationId xmlns:a16="http://schemas.microsoft.com/office/drawing/2014/main" xmlns="" id="{03E8462A-FEBA-4848-81CC-3F8DA3E47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171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xmlns="" id="{2109F83F-40FE-4DB3-84CC-09FB3340D06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9144001" cy="6866467"/>
            <a:chOff x="0" y="-8467"/>
            <a:chExt cx="12192000" cy="6866467"/>
          </a:xfrm>
        </p:grpSpPr>
        <p:cxnSp>
          <p:nvCxnSpPr>
            <p:cNvPr id="25" name="Straight Connector 24">
              <a:extLst>
                <a:ext uri="{FF2B5EF4-FFF2-40B4-BE49-F238E27FC236}">
                  <a16:creationId xmlns:a16="http://schemas.microsoft.com/office/drawing/2014/main" xmlns="" id="{1DE492D7-C3C3-48FF-80C8-37021EA0262F}"/>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xmlns="" id="{0B30FF97-2E9A-490A-AED2-90BA2E0EC17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5">
              <a:extLst>
                <a:ext uri="{FF2B5EF4-FFF2-40B4-BE49-F238E27FC236}">
                  <a16:creationId xmlns:a16="http://schemas.microsoft.com/office/drawing/2014/main" xmlns="" id="{B6D53C7D-A312-47B6-A66A-230A19CFAC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xmlns="" id="{9329D58C-0D2E-4A2B-AD6A-9CEE506784A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7">
              <a:extLst>
                <a:ext uri="{FF2B5EF4-FFF2-40B4-BE49-F238E27FC236}">
                  <a16:creationId xmlns:a16="http://schemas.microsoft.com/office/drawing/2014/main" xmlns="" id="{9D446EDE-C690-4461-8BF2-7634808FC8B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8">
              <a:extLst>
                <a:ext uri="{FF2B5EF4-FFF2-40B4-BE49-F238E27FC236}">
                  <a16:creationId xmlns:a16="http://schemas.microsoft.com/office/drawing/2014/main" xmlns="" id="{323F3D34-6531-4AD7-A8C6-195A090281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9">
              <a:extLst>
                <a:ext uri="{FF2B5EF4-FFF2-40B4-BE49-F238E27FC236}">
                  <a16:creationId xmlns:a16="http://schemas.microsoft.com/office/drawing/2014/main" xmlns="" id="{B9B0AE3F-2350-435F-A9B0-C310BF8763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xmlns="" id="{4EFA655C-9E50-4C14-A89E-AD7B648E4E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a:extLst>
                <a:ext uri="{FF2B5EF4-FFF2-40B4-BE49-F238E27FC236}">
                  <a16:creationId xmlns:a16="http://schemas.microsoft.com/office/drawing/2014/main" xmlns="" id="{3E843863-7D25-4C01-9A17-E817CB6D99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5" name="Rectangle 34">
            <a:extLst>
              <a:ext uri="{FF2B5EF4-FFF2-40B4-BE49-F238E27FC236}">
                <a16:creationId xmlns:a16="http://schemas.microsoft.com/office/drawing/2014/main" xmlns="" id="{7941F9B1-B01B-4A84-89D9-B169AEB4E4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Объект 4">
            <a:extLst>
              <a:ext uri="{FF2B5EF4-FFF2-40B4-BE49-F238E27FC236}">
                <a16:creationId xmlns:a16="http://schemas.microsoft.com/office/drawing/2014/main" xmlns="" id="{38C5FCE7-5805-4D98-B942-161307A9BA3D}"/>
              </a:ext>
            </a:extLst>
          </p:cNvPr>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66752" y="1052736"/>
            <a:ext cx="8419489" cy="4752527"/>
          </a:xfrm>
          <a:prstGeom prst="rect">
            <a:avLst/>
          </a:prstGeom>
          <a:noFill/>
        </p:spPr>
      </p:pic>
    </p:spTree>
    <p:extLst>
      <p:ext uri="{BB962C8B-B14F-4D97-AF65-F5344CB8AC3E}">
        <p14:creationId xmlns:p14="http://schemas.microsoft.com/office/powerpoint/2010/main" xmlns="" val="2080298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631947"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13">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8807450" y="4013200"/>
            <a:ext cx="336550"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Содержимое 2">
            <a:extLst>
              <a:ext uri="{FF2B5EF4-FFF2-40B4-BE49-F238E27FC236}">
                <a16:creationId xmlns:a16="http://schemas.microsoft.com/office/drawing/2014/main" xmlns="" id="{0947BF5A-9A7C-44E6-AFD9-09F09D9BBAF0}"/>
              </a:ext>
            </a:extLst>
          </p:cNvPr>
          <p:cNvGraphicFramePr>
            <a:graphicFrameLocks noGrp="1"/>
          </p:cNvGraphicFramePr>
          <p:nvPr>
            <p:ph idx="1"/>
            <p:extLst>
              <p:ext uri="{D42A27DB-BD31-4B8C-83A1-F6EECF244321}">
                <p14:modId xmlns:p14="http://schemas.microsoft.com/office/powerpoint/2010/main" xmlns="" val="456067953"/>
              </p:ext>
            </p:extLst>
          </p:nvPr>
        </p:nvGraphicFramePr>
        <p:xfrm>
          <a:off x="965198" y="548680"/>
          <a:ext cx="7639249"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Рисунок 4" descr="Изображение выглядит как текст, конверт&#10;&#10;Автоматически созданное описание">
            <a:extLst>
              <a:ext uri="{FF2B5EF4-FFF2-40B4-BE49-F238E27FC236}">
                <a16:creationId xmlns:a16="http://schemas.microsoft.com/office/drawing/2014/main" xmlns="" id="{64F9D299-D56F-437A-A9C3-6F7A8007BE00}"/>
              </a:ext>
            </a:extLst>
          </p:cNvPr>
          <p:cNvPicPr>
            <a:picLocks noChangeAspect="1"/>
          </p:cNvPicPr>
          <p:nvPr/>
        </p:nvPicPr>
        <p:blipFill rotWithShape="1">
          <a:blip r:embed="rId2">
            <a:extLst>
              <a:ext uri="{28A0092B-C50C-407E-A947-70E740481C1C}">
                <a14:useLocalDpi xmlns:a14="http://schemas.microsoft.com/office/drawing/2010/main" xmlns="" val="0"/>
              </a:ext>
            </a:extLst>
          </a:blip>
          <a:srcRect l="29994" r="25170" b="-1"/>
          <a:stretch/>
        </p:blipFill>
        <p:spPr>
          <a:xfrm>
            <a:off x="5220072" y="-1"/>
            <a:ext cx="3923928"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3" name="Содержимое 2"/>
          <p:cNvSpPr>
            <a:spLocks noGrp="1"/>
          </p:cNvSpPr>
          <p:nvPr>
            <p:ph idx="1"/>
          </p:nvPr>
        </p:nvSpPr>
        <p:spPr>
          <a:xfrm>
            <a:off x="507999" y="692697"/>
            <a:ext cx="4709691" cy="5348666"/>
          </a:xfrm>
        </p:spPr>
        <p:txBody>
          <a:bodyPr>
            <a:normAutofit fontScale="92500" lnSpcReduction="20000"/>
          </a:bodyPr>
          <a:lstStyle/>
          <a:p>
            <a:pPr>
              <a:lnSpc>
                <a:spcPct val="90000"/>
              </a:lnSpc>
            </a:pPr>
            <a:r>
              <a:rPr lang="ru-RU" sz="2800" b="1" dirty="0"/>
              <a:t>Х </a:t>
            </a:r>
            <a:r>
              <a:rPr lang="ru-RU" sz="2800" b="1" dirty="0" err="1"/>
              <a:t>ұрпақтары</a:t>
            </a:r>
            <a:r>
              <a:rPr lang="ru-RU" sz="2800" b="1" dirty="0"/>
              <a:t> </a:t>
            </a:r>
            <a:r>
              <a:rPr lang="ru-RU" sz="2800" dirty="0"/>
              <a:t>«икс» - </a:t>
            </a:r>
          </a:p>
          <a:p>
            <a:pPr marL="0" indent="0">
              <a:lnSpc>
                <a:spcPct val="90000"/>
              </a:lnSpc>
              <a:buNone/>
            </a:pPr>
            <a:r>
              <a:rPr lang="ru-RU" sz="2800" dirty="0"/>
              <a:t>1963 </a:t>
            </a:r>
            <a:r>
              <a:rPr lang="ru-RU" sz="2800" dirty="0" err="1"/>
              <a:t>жылдан</a:t>
            </a:r>
            <a:r>
              <a:rPr lang="ru-RU" sz="2800" dirty="0"/>
              <a:t> 1983 </a:t>
            </a:r>
            <a:r>
              <a:rPr lang="ru-RU" sz="2800" dirty="0" err="1"/>
              <a:t>жылға</a:t>
            </a:r>
            <a:r>
              <a:rPr lang="ru-RU" sz="2800" dirty="0"/>
              <a:t> </a:t>
            </a:r>
            <a:r>
              <a:rPr lang="ru-RU" sz="2800" dirty="0" err="1"/>
              <a:t>дейін</a:t>
            </a:r>
            <a:r>
              <a:rPr lang="ru-RU" sz="2800" dirty="0"/>
              <a:t> </a:t>
            </a:r>
            <a:r>
              <a:rPr lang="ru-RU" sz="2800" dirty="0" err="1"/>
              <a:t>туған</a:t>
            </a:r>
            <a:r>
              <a:rPr lang="ru-RU" sz="2800" dirty="0"/>
              <a:t> </a:t>
            </a:r>
            <a:r>
              <a:rPr lang="ru-RU" sz="2800" dirty="0" err="1"/>
              <a:t>адамдар</a:t>
            </a:r>
            <a:r>
              <a:rPr lang="ru-RU" sz="2800" dirty="0"/>
              <a:t>. </a:t>
            </a:r>
            <a:r>
              <a:rPr lang="ru-RU" sz="2800" dirty="0" err="1"/>
              <a:t>Олардың</a:t>
            </a:r>
            <a:r>
              <a:rPr lang="ru-RU" sz="2800" dirty="0"/>
              <a:t> </a:t>
            </a:r>
            <a:r>
              <a:rPr lang="ru-RU" sz="2800" dirty="0" err="1"/>
              <a:t>ерекшеліктері</a:t>
            </a:r>
            <a:r>
              <a:rPr lang="ru-RU" sz="2800" dirty="0"/>
              <a:t> – </a:t>
            </a:r>
            <a:r>
              <a:rPr lang="ru-RU" sz="2800" dirty="0" err="1"/>
              <a:t>өзіне</a:t>
            </a:r>
            <a:r>
              <a:rPr lang="ru-RU" sz="2800" dirty="0"/>
              <a:t> </a:t>
            </a:r>
            <a:r>
              <a:rPr lang="ru-RU" sz="2800" dirty="0" err="1"/>
              <a:t>ғана</a:t>
            </a:r>
            <a:r>
              <a:rPr lang="ru-RU" sz="2800" dirty="0"/>
              <a:t> </a:t>
            </a:r>
            <a:r>
              <a:rPr lang="ru-RU" sz="2800" dirty="0" err="1"/>
              <a:t>сенім</a:t>
            </a:r>
            <a:r>
              <a:rPr lang="ru-RU" sz="2800" dirty="0"/>
              <a:t> арта </a:t>
            </a:r>
            <a:r>
              <a:rPr lang="ru-RU" sz="2800" dirty="0" err="1"/>
              <a:t>алады</a:t>
            </a:r>
            <a:r>
              <a:rPr lang="ru-RU" sz="2800" dirty="0"/>
              <a:t>, </a:t>
            </a:r>
            <a:r>
              <a:rPr lang="ru-RU" sz="2800" dirty="0" err="1"/>
              <a:t>балама</a:t>
            </a:r>
            <a:r>
              <a:rPr lang="ru-RU" sz="2800" dirty="0"/>
              <a:t> </a:t>
            </a:r>
            <a:r>
              <a:rPr lang="ru-RU" sz="2800" dirty="0" err="1"/>
              <a:t>ойлайды</a:t>
            </a:r>
            <a:r>
              <a:rPr lang="ru-RU" sz="2800" dirty="0"/>
              <a:t>, </a:t>
            </a:r>
            <a:r>
              <a:rPr lang="ru-RU" sz="2800" dirty="0" err="1"/>
              <a:t>әлемде</a:t>
            </a:r>
            <a:r>
              <a:rPr lang="ru-RU" sz="2800" dirty="0"/>
              <a:t> </a:t>
            </a:r>
            <a:r>
              <a:rPr lang="ru-RU" sz="2800" dirty="0" err="1"/>
              <a:t>болып</a:t>
            </a:r>
            <a:r>
              <a:rPr lang="ru-RU" sz="2800" dirty="0"/>
              <a:t> </a:t>
            </a:r>
            <a:r>
              <a:rPr lang="ru-RU" sz="2800" dirty="0" err="1"/>
              <a:t>жатқан</a:t>
            </a:r>
            <a:r>
              <a:rPr lang="ru-RU" sz="2800" dirty="0"/>
              <a:t> </a:t>
            </a:r>
            <a:r>
              <a:rPr lang="ru-RU" sz="2800" dirty="0" err="1"/>
              <a:t>нәрселер</a:t>
            </a:r>
            <a:r>
              <a:rPr lang="ru-RU" sz="2800" dirty="0"/>
              <a:t> </a:t>
            </a:r>
            <a:r>
              <a:rPr lang="ru-RU" sz="2800" dirty="0" err="1"/>
              <a:t>туралы</a:t>
            </a:r>
            <a:r>
              <a:rPr lang="ru-RU" sz="2800" dirty="0"/>
              <a:t> </a:t>
            </a:r>
            <a:r>
              <a:rPr lang="ru-RU" sz="2800" dirty="0" err="1"/>
              <a:t>хабардар</a:t>
            </a:r>
            <a:r>
              <a:rPr lang="ru-RU" sz="2800" dirty="0"/>
              <a:t> </a:t>
            </a:r>
            <a:r>
              <a:rPr lang="ru-RU" sz="2800" dirty="0" err="1"/>
              <a:t>болады</a:t>
            </a:r>
            <a:r>
              <a:rPr lang="ru-RU" sz="2800" dirty="0"/>
              <a:t>, </a:t>
            </a:r>
            <a:r>
              <a:rPr lang="ru-RU" sz="2800" dirty="0" err="1"/>
              <a:t>таңдау</a:t>
            </a:r>
            <a:r>
              <a:rPr lang="ru-RU" sz="2800" dirty="0"/>
              <a:t> </a:t>
            </a:r>
            <a:r>
              <a:rPr lang="ru-RU" sz="2800" dirty="0" err="1"/>
              <a:t>жасауға</a:t>
            </a:r>
            <a:r>
              <a:rPr lang="ru-RU" sz="2800" dirty="0"/>
              <a:t>  </a:t>
            </a:r>
            <a:r>
              <a:rPr lang="ru-RU" sz="2800" dirty="0" err="1"/>
              <a:t>және</a:t>
            </a:r>
            <a:r>
              <a:rPr lang="ru-RU" sz="2800" dirty="0"/>
              <a:t> </a:t>
            </a:r>
            <a:r>
              <a:rPr lang="ru-RU" sz="2800" dirty="0" err="1"/>
              <a:t>өзін</a:t>
            </a:r>
            <a:r>
              <a:rPr lang="ru-RU" sz="2800" dirty="0"/>
              <a:t> </a:t>
            </a:r>
            <a:r>
              <a:rPr lang="ru-RU" sz="2800" dirty="0" err="1"/>
              <a:t>өзгертуге</a:t>
            </a:r>
            <a:r>
              <a:rPr lang="ru-RU" sz="2800" dirty="0"/>
              <a:t> </a:t>
            </a:r>
            <a:r>
              <a:rPr lang="ru-RU" sz="2800" dirty="0" err="1"/>
              <a:t>дайын</a:t>
            </a:r>
            <a:r>
              <a:rPr lang="ru-RU" sz="2800" dirty="0"/>
              <a:t> </a:t>
            </a:r>
            <a:r>
              <a:rPr lang="ru-RU" sz="2800" dirty="0" err="1"/>
              <a:t>адамдар</a:t>
            </a:r>
            <a:r>
              <a:rPr lang="ru-RU" sz="2800" dirty="0"/>
              <a:t>. </a:t>
            </a:r>
            <a:r>
              <a:rPr lang="ru-RU" sz="2800" dirty="0" err="1"/>
              <a:t>Олардың</a:t>
            </a:r>
            <a:r>
              <a:rPr lang="ru-RU" sz="2800" dirty="0"/>
              <a:t>  </a:t>
            </a:r>
            <a:r>
              <a:rPr lang="ru-RU" sz="2800" dirty="0" err="1"/>
              <a:t>жұмыстары</a:t>
            </a:r>
            <a:r>
              <a:rPr lang="ru-RU" sz="2800" dirty="0"/>
              <a:t> </a:t>
            </a:r>
            <a:r>
              <a:rPr lang="ru-RU" sz="2800" dirty="0" err="1"/>
              <a:t>қиын</a:t>
            </a:r>
            <a:r>
              <a:rPr lang="ru-RU" sz="2800" dirty="0"/>
              <a:t> </a:t>
            </a:r>
            <a:r>
              <a:rPr lang="ru-RU" sz="2800" dirty="0" err="1"/>
              <a:t>және</a:t>
            </a:r>
            <a:r>
              <a:rPr lang="ru-RU" sz="2800" dirty="0"/>
              <a:t>  </a:t>
            </a:r>
            <a:r>
              <a:rPr lang="ru-RU" sz="2800" dirty="0" err="1"/>
              <a:t>жетістікке</a:t>
            </a:r>
            <a:r>
              <a:rPr lang="ru-RU" sz="2800" dirty="0"/>
              <a:t> </a:t>
            </a:r>
            <a:r>
              <a:rPr lang="ru-RU" sz="2800" dirty="0" err="1"/>
              <a:t>өзі</a:t>
            </a:r>
            <a:r>
              <a:rPr lang="ru-RU" sz="2800" dirty="0"/>
              <a:t> </a:t>
            </a:r>
            <a:r>
              <a:rPr lang="ru-RU" sz="2800" dirty="0" err="1"/>
              <a:t>жетуді</a:t>
            </a:r>
            <a:r>
              <a:rPr lang="ru-RU" sz="2800" dirty="0"/>
              <a:t> </a:t>
            </a:r>
            <a:r>
              <a:rPr lang="ru-RU" sz="2800" dirty="0" err="1"/>
              <a:t>мақсат</a:t>
            </a:r>
            <a:r>
              <a:rPr lang="ru-RU" sz="2800" dirty="0"/>
              <a:t> </a:t>
            </a:r>
            <a:r>
              <a:rPr lang="ru-RU" sz="2800" dirty="0" err="1"/>
              <a:t>етеді</a:t>
            </a:r>
            <a:r>
              <a:rPr lang="ru-RU" sz="2800" dirty="0"/>
              <a:t>. </a:t>
            </a:r>
            <a:r>
              <a:rPr lang="ru-RU" sz="2800" dirty="0" err="1"/>
              <a:t>Олар</a:t>
            </a:r>
            <a:r>
              <a:rPr lang="ru-RU" sz="2800" dirty="0"/>
              <a:t> </a:t>
            </a:r>
            <a:r>
              <a:rPr lang="ru-RU" sz="2800" dirty="0" err="1"/>
              <a:t>ұзақ</a:t>
            </a:r>
            <a:r>
              <a:rPr lang="ru-RU" sz="2800" dirty="0"/>
              <a:t> </a:t>
            </a:r>
            <a:r>
              <a:rPr lang="ru-RU" sz="2800" dirty="0" err="1"/>
              <a:t>жылдар</a:t>
            </a:r>
            <a:r>
              <a:rPr lang="ru-RU" sz="2800" dirty="0"/>
              <a:t> </a:t>
            </a:r>
            <a:r>
              <a:rPr lang="ru-RU" sz="2800" dirty="0" err="1"/>
              <a:t>бойы</a:t>
            </a:r>
            <a:r>
              <a:rPr lang="ru-RU" sz="2800" dirty="0"/>
              <a:t> </a:t>
            </a:r>
            <a:r>
              <a:rPr lang="ru-RU" sz="2800" dirty="0" err="1"/>
              <a:t>бір</a:t>
            </a:r>
            <a:r>
              <a:rPr lang="ru-RU" sz="2800" dirty="0"/>
              <a:t> </a:t>
            </a:r>
            <a:r>
              <a:rPr lang="ru-RU" sz="2800" dirty="0" err="1"/>
              <a:t>салада</a:t>
            </a:r>
            <a:r>
              <a:rPr lang="ru-RU" sz="2800" dirty="0"/>
              <a:t> </a:t>
            </a:r>
            <a:r>
              <a:rPr lang="ru-RU" sz="2800" dirty="0" err="1"/>
              <a:t>қызмет</a:t>
            </a:r>
            <a:r>
              <a:rPr lang="ru-RU" sz="2800" dirty="0"/>
              <a:t>  </a:t>
            </a:r>
            <a:r>
              <a:rPr lang="ru-RU" sz="2800" dirty="0" err="1"/>
              <a:t>атқарып</a:t>
            </a:r>
            <a:r>
              <a:rPr lang="ru-RU" sz="2800" dirty="0"/>
              <a:t>, </a:t>
            </a:r>
            <a:r>
              <a:rPr lang="ru-RU" sz="2800" dirty="0" err="1"/>
              <a:t>бірте-бірте</a:t>
            </a:r>
            <a:r>
              <a:rPr lang="ru-RU" sz="2800" dirty="0"/>
              <a:t> </a:t>
            </a:r>
            <a:r>
              <a:rPr lang="ru-RU" sz="2800" dirty="0" err="1"/>
              <a:t>мансап</a:t>
            </a:r>
            <a:r>
              <a:rPr lang="ru-RU" sz="2800" dirty="0"/>
              <a:t> </a:t>
            </a:r>
            <a:r>
              <a:rPr lang="ru-RU" sz="2800" dirty="0" err="1"/>
              <a:t>жолында</a:t>
            </a:r>
            <a:r>
              <a:rPr lang="ru-RU" sz="2800" dirty="0"/>
              <a:t> </a:t>
            </a:r>
            <a:r>
              <a:rPr lang="ru-RU" sz="2800" dirty="0" err="1"/>
              <a:t>биік</a:t>
            </a:r>
            <a:r>
              <a:rPr lang="ru-RU" sz="2800" dirty="0"/>
              <a:t> </a:t>
            </a:r>
            <a:r>
              <a:rPr lang="ru-RU" sz="2800" dirty="0" err="1"/>
              <a:t>дәрежеге</a:t>
            </a:r>
            <a:r>
              <a:rPr lang="ru-RU" sz="2800" dirty="0"/>
              <a:t> </a:t>
            </a:r>
            <a:r>
              <a:rPr lang="ru-RU" sz="2800" dirty="0" err="1"/>
              <a:t>жетеді</a:t>
            </a:r>
            <a:r>
              <a:rPr lang="ru-RU" sz="2800" dirty="0"/>
              <a:t>.</a:t>
            </a:r>
          </a:p>
          <a:p>
            <a:pPr>
              <a:lnSpc>
                <a:spcPct val="90000"/>
              </a:lnSpc>
            </a:pPr>
            <a:endParaRPr lang="ru-RU" sz="1500" dirty="0"/>
          </a:p>
        </p:txBody>
      </p:sp>
      <p:cxnSp>
        <p:nvCxnSpPr>
          <p:cNvPr id="17" name="Straight Connector 16">
            <a:extLst>
              <a:ext uri="{FF2B5EF4-FFF2-40B4-BE49-F238E27FC236}">
                <a16:creationId xmlns:a16="http://schemas.microsoft.com/office/drawing/2014/main" xmlns="" id="{64FA5DFF-7FE6-4855-84E6-DFA78EE978B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xmlns="" id="{2AFD8CBA-54A3-4363-991B-B9C631BBFA7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1" name="Rectangle 23">
            <a:extLst>
              <a:ext uri="{FF2B5EF4-FFF2-40B4-BE49-F238E27FC236}">
                <a16:creationId xmlns:a16="http://schemas.microsoft.com/office/drawing/2014/main" xmlns="" id="{3F088236-D655-4F88-B238-E167623580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a:extLst>
              <a:ext uri="{FF2B5EF4-FFF2-40B4-BE49-F238E27FC236}">
                <a16:creationId xmlns:a16="http://schemas.microsoft.com/office/drawing/2014/main" xmlns="" id="{3DAC0C92-199E-475C-9390-119A9B0272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xmlns="" id="{C4CFB339-0ED8-4FE2-9EF1-6D1375B849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7">
            <a:extLst>
              <a:ext uri="{FF2B5EF4-FFF2-40B4-BE49-F238E27FC236}">
                <a16:creationId xmlns:a16="http://schemas.microsoft.com/office/drawing/2014/main" xmlns="" id="{31896C80-2069-4431-9C19-83B9137344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xmlns="" id="{BF120A21-0841-4823-B0C4-28AEBCEF9B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9">
            <a:extLst>
              <a:ext uri="{FF2B5EF4-FFF2-40B4-BE49-F238E27FC236}">
                <a16:creationId xmlns:a16="http://schemas.microsoft.com/office/drawing/2014/main" xmlns="" id="{DBB05BAE-BBD3-4289-899F-A6851503C6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29">
            <a:extLst>
              <a:ext uri="{FF2B5EF4-FFF2-40B4-BE49-F238E27FC236}">
                <a16:creationId xmlns:a16="http://schemas.microsoft.com/office/drawing/2014/main" xmlns="" id="{9874D11C-36F5-4BBE-A490-019A54E953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476672"/>
            <a:ext cx="4536504" cy="5904656"/>
          </a:xfrm>
        </p:spPr>
        <p:txBody>
          <a:bodyPr>
            <a:normAutofit fontScale="70000" lnSpcReduction="20000"/>
          </a:bodyPr>
          <a:lstStyle/>
          <a:p>
            <a:pPr>
              <a:lnSpc>
                <a:spcPct val="90000"/>
              </a:lnSpc>
            </a:pPr>
            <a:r>
              <a:rPr lang="ru-RU" sz="2800" b="1" dirty="0"/>
              <a:t>Y </a:t>
            </a:r>
            <a:r>
              <a:rPr lang="ru-RU" sz="2800" b="1" dirty="0" err="1"/>
              <a:t>ұрпағы</a:t>
            </a:r>
            <a:r>
              <a:rPr lang="ru-RU" sz="2800" b="1" dirty="0"/>
              <a:t> </a:t>
            </a:r>
            <a:r>
              <a:rPr lang="ru-RU" sz="2800" dirty="0"/>
              <a:t>«игрек» - 1983 </a:t>
            </a:r>
            <a:r>
              <a:rPr lang="ru-RU" sz="2800" dirty="0" err="1"/>
              <a:t>жылдан</a:t>
            </a:r>
            <a:r>
              <a:rPr lang="ru-RU" sz="2800" dirty="0"/>
              <a:t> 2000 </a:t>
            </a:r>
            <a:r>
              <a:rPr lang="ru-RU" sz="2800" dirty="0" err="1"/>
              <a:t>жылға</a:t>
            </a:r>
            <a:r>
              <a:rPr lang="ru-RU" sz="2800" dirty="0"/>
              <a:t> </a:t>
            </a:r>
            <a:r>
              <a:rPr lang="ru-RU" sz="2800" dirty="0" err="1"/>
              <a:t>дейінгі</a:t>
            </a:r>
            <a:r>
              <a:rPr lang="ru-RU" sz="2800" dirty="0"/>
              <a:t> </a:t>
            </a:r>
            <a:r>
              <a:rPr lang="ru-RU" sz="2800" dirty="0" err="1"/>
              <a:t>аралықта</a:t>
            </a:r>
            <a:r>
              <a:rPr lang="ru-RU" sz="2800" dirty="0"/>
              <a:t>  </a:t>
            </a:r>
            <a:r>
              <a:rPr lang="ru-RU" sz="2800" dirty="0" err="1"/>
              <a:t>туған</a:t>
            </a:r>
            <a:r>
              <a:rPr lang="ru-RU" sz="2800" dirty="0"/>
              <a:t> </a:t>
            </a:r>
            <a:r>
              <a:rPr lang="ru-RU" sz="2800" dirty="0" err="1"/>
              <a:t>адамдар</a:t>
            </a:r>
            <a:r>
              <a:rPr lang="ru-RU" sz="2800" dirty="0"/>
              <a:t>. </a:t>
            </a:r>
            <a:r>
              <a:rPr lang="ru-RU" sz="2800" dirty="0" err="1"/>
              <a:t>Олардың</a:t>
            </a:r>
            <a:r>
              <a:rPr lang="ru-RU" sz="2800" dirty="0"/>
              <a:t> </a:t>
            </a:r>
            <a:r>
              <a:rPr lang="ru-RU" sz="2800" dirty="0" err="1"/>
              <a:t>мақсатқа</a:t>
            </a:r>
            <a:r>
              <a:rPr lang="ru-RU" sz="2800" dirty="0"/>
              <a:t> </a:t>
            </a:r>
            <a:r>
              <a:rPr lang="ru-RU" sz="2800" dirty="0" err="1"/>
              <a:t>жету</a:t>
            </a:r>
            <a:r>
              <a:rPr lang="ru-RU" sz="2800" dirty="0"/>
              <a:t>  мен </a:t>
            </a:r>
            <a:r>
              <a:rPr lang="ru-RU" sz="2800" dirty="0" err="1"/>
              <a:t>жетістік</a:t>
            </a:r>
            <a:r>
              <a:rPr lang="ru-RU" sz="2800" dirty="0"/>
              <a:t> </a:t>
            </a:r>
            <a:r>
              <a:rPr lang="ru-RU" sz="2800" dirty="0" err="1"/>
              <a:t>туралы</a:t>
            </a:r>
            <a:r>
              <a:rPr lang="ru-RU" sz="2800" dirty="0"/>
              <a:t> </a:t>
            </a:r>
            <a:r>
              <a:rPr lang="ru-RU" sz="2800" dirty="0" err="1"/>
              <a:t>түсінігі</a:t>
            </a:r>
            <a:r>
              <a:rPr lang="ru-RU" sz="2800" dirty="0"/>
              <a:t> </a:t>
            </a:r>
            <a:r>
              <a:rPr lang="ru-RU" sz="2800" dirty="0" err="1"/>
              <a:t>өзгеше</a:t>
            </a:r>
            <a:r>
              <a:rPr lang="ru-RU" sz="2800" dirty="0"/>
              <a:t>: </a:t>
            </a:r>
            <a:r>
              <a:rPr lang="ru-RU" sz="2800" dirty="0" err="1"/>
              <a:t>көп</a:t>
            </a:r>
            <a:r>
              <a:rPr lang="ru-RU" sz="2800" dirty="0"/>
              <a:t> </a:t>
            </a:r>
            <a:r>
              <a:rPr lang="ru-RU" sz="2800" dirty="0" err="1"/>
              <a:t>жағдайда</a:t>
            </a:r>
            <a:r>
              <a:rPr lang="ru-RU" sz="2800" dirty="0"/>
              <a:t> </a:t>
            </a:r>
            <a:r>
              <a:rPr lang="ru-RU" sz="2800" dirty="0" err="1"/>
              <a:t>кәсіби</a:t>
            </a:r>
            <a:r>
              <a:rPr lang="ru-RU" sz="2800" dirty="0"/>
              <a:t> </a:t>
            </a:r>
            <a:r>
              <a:rPr lang="ru-RU" sz="2800" dirty="0" err="1"/>
              <a:t>өсуін</a:t>
            </a:r>
            <a:r>
              <a:rPr lang="ru-RU" sz="2800" dirty="0"/>
              <a:t> </a:t>
            </a:r>
            <a:r>
              <a:rPr lang="ru-RU" sz="2800" dirty="0" err="1"/>
              <a:t>төменгі</a:t>
            </a:r>
            <a:r>
              <a:rPr lang="ru-RU" sz="2800" dirty="0"/>
              <a:t> </a:t>
            </a:r>
            <a:r>
              <a:rPr lang="ru-RU" sz="2800" dirty="0" err="1"/>
              <a:t>деңгейден</a:t>
            </a:r>
            <a:r>
              <a:rPr lang="ru-RU" sz="2800" dirty="0"/>
              <a:t> </a:t>
            </a:r>
            <a:r>
              <a:rPr lang="ru-RU" sz="2800" dirty="0" err="1"/>
              <a:t>бастауды</a:t>
            </a:r>
            <a:r>
              <a:rPr lang="ru-RU" sz="2800" dirty="0"/>
              <a:t> </a:t>
            </a:r>
            <a:r>
              <a:rPr lang="ru-RU" sz="2800" dirty="0" err="1"/>
              <a:t>ұнатпайды</a:t>
            </a:r>
            <a:r>
              <a:rPr lang="ru-RU" sz="2800" dirty="0"/>
              <a:t>. </a:t>
            </a:r>
            <a:r>
              <a:rPr lang="ru-RU" sz="2800" dirty="0" err="1"/>
              <a:t>Олар</a:t>
            </a:r>
            <a:r>
              <a:rPr lang="ru-RU" sz="2800" dirty="0"/>
              <a:t> </a:t>
            </a:r>
            <a:r>
              <a:rPr lang="ru-RU" sz="2800" dirty="0" err="1"/>
              <a:t>дереу</a:t>
            </a:r>
            <a:r>
              <a:rPr lang="ru-RU" sz="2800" dirty="0"/>
              <a:t> </a:t>
            </a:r>
            <a:r>
              <a:rPr lang="ru-RU" sz="2800" dirty="0" err="1"/>
              <a:t>өсуді</a:t>
            </a:r>
            <a:r>
              <a:rPr lang="ru-RU" sz="2800" dirty="0"/>
              <a:t> </a:t>
            </a:r>
            <a:r>
              <a:rPr lang="ru-RU" sz="2800" dirty="0" err="1"/>
              <a:t>мақсат</a:t>
            </a:r>
            <a:r>
              <a:rPr lang="ru-RU" sz="2800" dirty="0"/>
              <a:t> </a:t>
            </a:r>
            <a:r>
              <a:rPr lang="ru-RU" sz="2800" dirty="0" err="1"/>
              <a:t>етеді</a:t>
            </a:r>
            <a:r>
              <a:rPr lang="ru-RU" sz="2800" dirty="0"/>
              <a:t> </a:t>
            </a:r>
            <a:r>
              <a:rPr lang="ru-RU" sz="2800" dirty="0" err="1"/>
              <a:t>және</a:t>
            </a:r>
            <a:r>
              <a:rPr lang="ru-RU" sz="2800" dirty="0"/>
              <a:t> </a:t>
            </a:r>
            <a:r>
              <a:rPr lang="ru-RU" sz="2800" dirty="0" err="1"/>
              <a:t>бұл</a:t>
            </a:r>
            <a:r>
              <a:rPr lang="ru-RU" sz="2800" dirty="0"/>
              <a:t> </a:t>
            </a:r>
            <a:r>
              <a:rPr lang="ru-RU" sz="2800" dirty="0" err="1"/>
              <a:t>олардың</a:t>
            </a:r>
            <a:r>
              <a:rPr lang="ru-RU" sz="2800" dirty="0"/>
              <a:t> </a:t>
            </a:r>
            <a:r>
              <a:rPr lang="ru-RU" sz="2800" dirty="0" err="1"/>
              <a:t>бір</a:t>
            </a:r>
            <a:r>
              <a:rPr lang="ru-RU" sz="2800" dirty="0"/>
              <a:t> </a:t>
            </a:r>
            <a:r>
              <a:rPr lang="ru-RU" sz="2800" dirty="0" err="1"/>
              <a:t>кемшілігі</a:t>
            </a:r>
            <a:r>
              <a:rPr lang="ru-RU" sz="2800" dirty="0"/>
              <a:t>. </a:t>
            </a:r>
            <a:r>
              <a:rPr lang="ru-RU" sz="2800" dirty="0" err="1"/>
              <a:t>Бұл</a:t>
            </a:r>
            <a:r>
              <a:rPr lang="ru-RU" sz="2800" dirty="0"/>
              <a:t> </a:t>
            </a:r>
            <a:r>
              <a:rPr lang="ru-RU" sz="2800" dirty="0" err="1"/>
              <a:t>санаттағы</a:t>
            </a:r>
            <a:r>
              <a:rPr lang="ru-RU" sz="2800" dirty="0"/>
              <a:t> </a:t>
            </a:r>
            <a:r>
              <a:rPr lang="ru-RU" sz="2800" dirty="0" err="1"/>
              <a:t>адамдар</a:t>
            </a:r>
            <a:r>
              <a:rPr lang="ru-RU" sz="2800" dirty="0"/>
              <a:t> </a:t>
            </a:r>
            <a:r>
              <a:rPr lang="ru-RU" sz="2800" dirty="0" err="1"/>
              <a:t>бірден</a:t>
            </a:r>
            <a:r>
              <a:rPr lang="ru-RU" sz="2800" dirty="0"/>
              <a:t> </a:t>
            </a:r>
            <a:r>
              <a:rPr lang="ru-RU" sz="2800" dirty="0" err="1"/>
              <a:t>бірнеше</a:t>
            </a:r>
            <a:r>
              <a:rPr lang="ru-RU" sz="2800" dirty="0"/>
              <a:t> сала </a:t>
            </a:r>
            <a:r>
              <a:rPr lang="ru-RU" sz="2800" dirty="0" err="1"/>
              <a:t>бойынша</a:t>
            </a:r>
            <a:r>
              <a:rPr lang="ru-RU" sz="2800" dirty="0"/>
              <a:t> </a:t>
            </a:r>
            <a:r>
              <a:rPr lang="ru-RU" sz="2800" dirty="0" err="1"/>
              <a:t>жұмыс</a:t>
            </a:r>
            <a:r>
              <a:rPr lang="ru-RU" sz="2800" dirty="0"/>
              <a:t> </a:t>
            </a:r>
            <a:r>
              <a:rPr lang="ru-RU" sz="2800" dirty="0" err="1"/>
              <a:t>атқарып</a:t>
            </a:r>
            <a:r>
              <a:rPr lang="ru-RU" sz="2800" dirty="0"/>
              <a:t>, </a:t>
            </a:r>
            <a:r>
              <a:rPr lang="ru-RU" sz="2800" dirty="0" err="1"/>
              <a:t>барынша</a:t>
            </a:r>
            <a:r>
              <a:rPr lang="ru-RU" sz="2800" dirty="0"/>
              <a:t> </a:t>
            </a:r>
            <a:r>
              <a:rPr lang="ru-RU" sz="2800" dirty="0" err="1"/>
              <a:t>көп</a:t>
            </a:r>
            <a:r>
              <a:rPr lang="ru-RU" sz="2800" dirty="0"/>
              <a:t> </a:t>
            </a:r>
            <a:r>
              <a:rPr lang="ru-RU" sz="2800" dirty="0" err="1"/>
              <a:t>ақпарат</a:t>
            </a:r>
            <a:r>
              <a:rPr lang="ru-RU" sz="2800" dirty="0"/>
              <a:t> </a:t>
            </a:r>
            <a:r>
              <a:rPr lang="ru-RU" sz="2800" dirty="0" err="1"/>
              <a:t>білуге</a:t>
            </a:r>
            <a:r>
              <a:rPr lang="ru-RU" sz="2800" dirty="0"/>
              <a:t> </a:t>
            </a:r>
            <a:r>
              <a:rPr lang="ru-RU" sz="2800" dirty="0" err="1"/>
              <a:t>және</a:t>
            </a:r>
            <a:r>
              <a:rPr lang="ru-RU" sz="2800" dirty="0"/>
              <a:t> </a:t>
            </a:r>
            <a:r>
              <a:rPr lang="ru-RU" sz="2800" dirty="0" err="1"/>
              <a:t>кәсібилікке</a:t>
            </a:r>
            <a:r>
              <a:rPr lang="ru-RU" sz="2800" dirty="0"/>
              <a:t> </a:t>
            </a:r>
            <a:r>
              <a:rPr lang="ru-RU" sz="2800" dirty="0" err="1"/>
              <a:t>ұмтылады</a:t>
            </a:r>
            <a:r>
              <a:rPr lang="ru-RU" sz="2800" dirty="0"/>
              <a:t>. </a:t>
            </a:r>
            <a:r>
              <a:rPr lang="ru-RU" sz="2800" dirty="0" err="1"/>
              <a:t>Олар</a:t>
            </a:r>
            <a:r>
              <a:rPr lang="ru-RU" sz="2800" dirty="0"/>
              <a:t> </a:t>
            </a:r>
            <a:r>
              <a:rPr lang="ru-RU" sz="2800" dirty="0" err="1"/>
              <a:t>үшін</a:t>
            </a:r>
            <a:r>
              <a:rPr lang="ru-RU" sz="2800" dirty="0"/>
              <a:t> тек </a:t>
            </a:r>
            <a:r>
              <a:rPr lang="ru-RU" sz="2800" dirty="0" err="1"/>
              <a:t>бір</a:t>
            </a:r>
            <a:r>
              <a:rPr lang="ru-RU" sz="2800" dirty="0"/>
              <a:t> </a:t>
            </a:r>
            <a:r>
              <a:rPr lang="ru-RU" sz="2800" dirty="0" err="1"/>
              <a:t>салада</a:t>
            </a:r>
            <a:r>
              <a:rPr lang="ru-RU" sz="2800" dirty="0"/>
              <a:t> </a:t>
            </a:r>
            <a:r>
              <a:rPr lang="ru-RU" sz="2800" dirty="0" err="1"/>
              <a:t>қызмет</a:t>
            </a:r>
            <a:r>
              <a:rPr lang="ru-RU" sz="2800" dirty="0"/>
              <a:t> </a:t>
            </a:r>
            <a:r>
              <a:rPr lang="ru-RU" sz="2800" dirty="0" err="1"/>
              <a:t>істеу</a:t>
            </a:r>
            <a:r>
              <a:rPr lang="ru-RU" sz="2800" dirty="0"/>
              <a:t> </a:t>
            </a:r>
            <a:r>
              <a:rPr lang="ru-RU" sz="2800" dirty="0" err="1"/>
              <a:t>мүмкін</a:t>
            </a:r>
            <a:r>
              <a:rPr lang="ru-RU" sz="2800" dirty="0"/>
              <a:t> </a:t>
            </a:r>
            <a:r>
              <a:rPr lang="ru-RU" sz="2800" dirty="0" err="1"/>
              <a:t>емес</a:t>
            </a:r>
            <a:r>
              <a:rPr lang="ru-RU" sz="2800" dirty="0"/>
              <a:t>. Y </a:t>
            </a:r>
            <a:r>
              <a:rPr lang="ru-RU" sz="2800" dirty="0" err="1"/>
              <a:t>ұрпағы</a:t>
            </a:r>
            <a:r>
              <a:rPr lang="ru-RU" sz="2800" dirty="0"/>
              <a:t> - </a:t>
            </a:r>
            <a:r>
              <a:rPr lang="ru-RU" sz="2800" dirty="0" err="1"/>
              <a:t>қазіргі</a:t>
            </a:r>
            <a:r>
              <a:rPr lang="ru-RU" sz="2800" dirty="0"/>
              <a:t> </a:t>
            </a:r>
            <a:r>
              <a:rPr lang="ru-RU" sz="2800" dirty="0" err="1"/>
              <a:t>заманғы</a:t>
            </a:r>
            <a:r>
              <a:rPr lang="ru-RU" sz="2800" dirty="0"/>
              <a:t> </a:t>
            </a:r>
            <a:r>
              <a:rPr lang="ru-RU" sz="2800" dirty="0" err="1"/>
              <a:t>бизнестің</a:t>
            </a:r>
            <a:r>
              <a:rPr lang="ru-RU" sz="2800" dirty="0"/>
              <a:t> </a:t>
            </a:r>
            <a:r>
              <a:rPr lang="ru-RU" sz="2800" dirty="0" err="1"/>
              <a:t>үміті</a:t>
            </a:r>
            <a:r>
              <a:rPr lang="ru-RU" sz="2800" dirty="0"/>
              <a:t>. </a:t>
            </a:r>
            <a:r>
              <a:rPr lang="ru-RU" sz="2800" dirty="0" err="1"/>
              <a:t>Олар</a:t>
            </a:r>
            <a:r>
              <a:rPr lang="ru-RU" sz="2800" dirty="0"/>
              <a:t> </a:t>
            </a:r>
            <a:r>
              <a:rPr lang="ru-RU" sz="2800" dirty="0" err="1"/>
              <a:t>техникалық</a:t>
            </a:r>
            <a:r>
              <a:rPr lang="ru-RU" sz="2800" dirty="0"/>
              <a:t> </a:t>
            </a:r>
            <a:r>
              <a:rPr lang="ru-RU" sz="2800" dirty="0" err="1"/>
              <a:t>жағынан</a:t>
            </a:r>
            <a:r>
              <a:rPr lang="ru-RU" sz="2800" dirty="0"/>
              <a:t> </a:t>
            </a:r>
            <a:r>
              <a:rPr lang="ru-RU" sz="2800" dirty="0" err="1"/>
              <a:t>ең</a:t>
            </a:r>
            <a:r>
              <a:rPr lang="ru-RU" sz="2800" dirty="0"/>
              <a:t> </a:t>
            </a:r>
            <a:r>
              <a:rPr lang="ru-RU" sz="2800" dirty="0" err="1"/>
              <a:t>сауатты</a:t>
            </a:r>
            <a:r>
              <a:rPr lang="ru-RU" sz="2800" dirty="0"/>
              <a:t> </a:t>
            </a:r>
            <a:r>
              <a:rPr lang="ru-RU" sz="2800" dirty="0" err="1"/>
              <a:t>және</a:t>
            </a:r>
            <a:r>
              <a:rPr lang="ru-RU" sz="2800" dirty="0"/>
              <a:t> </a:t>
            </a:r>
            <a:r>
              <a:rPr lang="ru-RU" sz="2800" dirty="0" err="1"/>
              <a:t>жұмыс</a:t>
            </a:r>
            <a:r>
              <a:rPr lang="ru-RU" sz="2800" dirty="0"/>
              <a:t> </a:t>
            </a:r>
            <a:r>
              <a:rPr lang="ru-RU" sz="2800" dirty="0" err="1"/>
              <a:t>уақытынан</a:t>
            </a:r>
            <a:r>
              <a:rPr lang="ru-RU" sz="2800" dirty="0"/>
              <a:t> </a:t>
            </a:r>
            <a:r>
              <a:rPr lang="ru-RU" sz="2800" dirty="0" err="1"/>
              <a:t>тыс</a:t>
            </a:r>
            <a:r>
              <a:rPr lang="ru-RU" sz="2800" dirty="0"/>
              <a:t> </a:t>
            </a:r>
            <a:r>
              <a:rPr lang="ru-RU" sz="2800" dirty="0" err="1"/>
              <a:t>уақытта</a:t>
            </a:r>
            <a:r>
              <a:rPr lang="ru-RU" sz="2800" dirty="0"/>
              <a:t> да </a:t>
            </a:r>
            <a:r>
              <a:rPr lang="ru-RU" sz="2800" dirty="0" err="1"/>
              <a:t>жұмыс</a:t>
            </a:r>
            <a:r>
              <a:rPr lang="ru-RU" sz="2800" dirty="0"/>
              <a:t> </a:t>
            </a:r>
            <a:r>
              <a:rPr lang="ru-RU" sz="2800" dirty="0" err="1"/>
              <a:t>істеуге</a:t>
            </a:r>
            <a:r>
              <a:rPr lang="ru-RU" sz="2800" dirty="0"/>
              <a:t> </a:t>
            </a:r>
            <a:r>
              <a:rPr lang="ru-RU" sz="2800" dirty="0" err="1"/>
              <a:t>деген</a:t>
            </a:r>
            <a:r>
              <a:rPr lang="ru-RU" sz="2800" dirty="0"/>
              <a:t> </a:t>
            </a:r>
            <a:r>
              <a:rPr lang="ru-RU" sz="2800" dirty="0" err="1"/>
              <a:t>ұмтылысымен</a:t>
            </a:r>
            <a:r>
              <a:rPr lang="ru-RU" sz="2800" dirty="0"/>
              <a:t>,  </a:t>
            </a:r>
            <a:r>
              <a:rPr lang="ru-RU" sz="2800" dirty="0" err="1"/>
              <a:t>білімге</a:t>
            </a:r>
            <a:r>
              <a:rPr lang="ru-RU" sz="2800" dirty="0"/>
              <a:t> </a:t>
            </a:r>
            <a:r>
              <a:rPr lang="ru-RU" sz="2800" dirty="0" err="1"/>
              <a:t>деген</a:t>
            </a:r>
            <a:r>
              <a:rPr lang="ru-RU" sz="2800" dirty="0"/>
              <a:t> </a:t>
            </a:r>
            <a:r>
              <a:rPr lang="ru-RU" sz="2800" dirty="0" err="1"/>
              <a:t>ынтасымен</a:t>
            </a:r>
            <a:r>
              <a:rPr lang="ru-RU" sz="2800" dirty="0"/>
              <a:t> де </a:t>
            </a:r>
            <a:r>
              <a:rPr lang="ru-RU" sz="2800" dirty="0" err="1"/>
              <a:t>ерекшеленді</a:t>
            </a:r>
            <a:r>
              <a:rPr lang="ru-RU" sz="2800" dirty="0"/>
              <a:t>. </a:t>
            </a:r>
            <a:r>
              <a:rPr lang="ru-RU" sz="2800" dirty="0" err="1"/>
              <a:t>Кейбір</a:t>
            </a:r>
            <a:r>
              <a:rPr lang="ru-RU" sz="2800" dirty="0"/>
              <a:t> </a:t>
            </a:r>
            <a:r>
              <a:rPr lang="ru-RU" sz="2800" dirty="0" err="1"/>
              <a:t>сарапшылардың</a:t>
            </a:r>
            <a:r>
              <a:rPr lang="ru-RU" sz="2800" dirty="0"/>
              <a:t> </a:t>
            </a:r>
            <a:r>
              <a:rPr lang="ru-RU" sz="2800" dirty="0" err="1"/>
              <a:t>айтуынша</a:t>
            </a:r>
            <a:r>
              <a:rPr lang="ru-RU" sz="2800" dirty="0"/>
              <a:t>, </a:t>
            </a:r>
            <a:r>
              <a:rPr lang="ru-RU" sz="2800" dirty="0" err="1"/>
              <a:t>келесі</a:t>
            </a:r>
            <a:r>
              <a:rPr lang="ru-RU" sz="2800" dirty="0"/>
              <a:t> </a:t>
            </a:r>
            <a:r>
              <a:rPr lang="ru-RU" sz="2800" dirty="0" err="1"/>
              <a:t>онжылдықта</a:t>
            </a:r>
            <a:r>
              <a:rPr lang="ru-RU" sz="2800" dirty="0"/>
              <a:t> Y </a:t>
            </a:r>
            <a:r>
              <a:rPr lang="ru-RU" sz="2800" dirty="0" err="1"/>
              <a:t>ұрпағы</a:t>
            </a:r>
            <a:r>
              <a:rPr lang="ru-RU" sz="2800" dirty="0"/>
              <a:t> </a:t>
            </a:r>
            <a:r>
              <a:rPr lang="ru-RU" sz="2800" dirty="0" err="1"/>
              <a:t>негізгі</a:t>
            </a:r>
            <a:r>
              <a:rPr lang="ru-RU" sz="2800" dirty="0"/>
              <a:t> </a:t>
            </a:r>
            <a:r>
              <a:rPr lang="ru-RU" sz="2800" dirty="0" err="1"/>
              <a:t>жұмыс</a:t>
            </a:r>
            <a:r>
              <a:rPr lang="ru-RU" sz="2800" dirty="0"/>
              <a:t> </a:t>
            </a:r>
            <a:r>
              <a:rPr lang="ru-RU" sz="2800" dirty="0" err="1"/>
              <a:t>күшіне</a:t>
            </a:r>
            <a:r>
              <a:rPr lang="ru-RU" sz="2800" dirty="0"/>
              <a:t> </a:t>
            </a:r>
            <a:r>
              <a:rPr lang="ru-RU" sz="2800" dirty="0" err="1"/>
              <a:t>айналады</a:t>
            </a:r>
            <a:r>
              <a:rPr lang="ru-RU" sz="2800" dirty="0"/>
              <a:t>.</a:t>
            </a:r>
          </a:p>
          <a:p>
            <a:pPr>
              <a:lnSpc>
                <a:spcPct val="90000"/>
              </a:lnSpc>
            </a:pPr>
            <a:endParaRPr lang="ru-RU" sz="1100" dirty="0"/>
          </a:p>
        </p:txBody>
      </p:sp>
      <p:sp>
        <p:nvSpPr>
          <p:cNvPr id="11" name="Isosceles Triangle 10">
            <a:extLst>
              <a:ext uri="{FF2B5EF4-FFF2-40B4-BE49-F238E27FC236}">
                <a16:creationId xmlns:a16="http://schemas.microsoft.com/office/drawing/2014/main" xmlns="" id="{3BCB5F6A-9EB0-40B0-9D13-3023E9A205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631947"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8" name="Рисунок 7" descr="Изображение выглядит как текст&#10;&#10;Автоматически созданное описание">
            <a:extLst>
              <a:ext uri="{FF2B5EF4-FFF2-40B4-BE49-F238E27FC236}">
                <a16:creationId xmlns:a16="http://schemas.microsoft.com/office/drawing/2014/main" xmlns="" id="{8AB7328F-A75D-4709-98D3-E45BBCFB23AD}"/>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932040" y="0"/>
            <a:ext cx="421196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4043362" cy="5840435"/>
          </a:xfrm>
        </p:spPr>
        <p:txBody>
          <a:bodyPr>
            <a:normAutofit fontScale="92500" lnSpcReduction="20000"/>
          </a:bodyPr>
          <a:lstStyle/>
          <a:p>
            <a:r>
              <a:rPr lang="ru-RU" b="1" dirty="0"/>
              <a:t>Z  </a:t>
            </a:r>
            <a:r>
              <a:rPr lang="ru-RU" b="1" dirty="0" err="1"/>
              <a:t>ұрпағы</a:t>
            </a:r>
            <a:r>
              <a:rPr lang="ru-RU" dirty="0"/>
              <a:t> «зет» – 2000 </a:t>
            </a:r>
            <a:r>
              <a:rPr lang="ru-RU" dirty="0" err="1"/>
              <a:t>жылдан</a:t>
            </a:r>
            <a:r>
              <a:rPr lang="ru-RU" dirty="0"/>
              <a:t> </a:t>
            </a:r>
            <a:r>
              <a:rPr lang="ru-RU" dirty="0" err="1"/>
              <a:t>кейін</a:t>
            </a:r>
            <a:r>
              <a:rPr lang="ru-RU" dirty="0"/>
              <a:t> </a:t>
            </a:r>
            <a:r>
              <a:rPr lang="ru-RU" dirty="0" err="1"/>
              <a:t>туған</a:t>
            </a:r>
            <a:r>
              <a:rPr lang="ru-RU" dirty="0"/>
              <a:t>,  </a:t>
            </a:r>
            <a:r>
              <a:rPr lang="ru-RU" dirty="0" err="1"/>
              <a:t>технологияның тілін</a:t>
            </a:r>
            <a:r>
              <a:rPr lang="ru-RU" dirty="0"/>
              <a:t> </a:t>
            </a:r>
            <a:r>
              <a:rPr lang="ru-RU" dirty="0" err="1"/>
              <a:t>меңгерген бүгінгінің жастары</a:t>
            </a:r>
            <a:r>
              <a:rPr lang="ru-RU" dirty="0"/>
              <a:t>. </a:t>
            </a:r>
            <a:r>
              <a:rPr lang="ru-RU" dirty="0" err="1"/>
              <a:t>Бұл адамдардың есейгенде</a:t>
            </a:r>
            <a:r>
              <a:rPr lang="ru-RU" dirty="0"/>
              <a:t> </a:t>
            </a:r>
            <a:r>
              <a:rPr lang="ru-RU" dirty="0" err="1"/>
              <a:t>қандай тұлға болатынын</a:t>
            </a:r>
            <a:r>
              <a:rPr lang="ru-RU" dirty="0"/>
              <a:t> </a:t>
            </a:r>
            <a:r>
              <a:rPr lang="ru-RU" dirty="0" err="1"/>
              <a:t>кәсібилік тұрғысынан бағалауға әлі ерте</a:t>
            </a:r>
            <a:r>
              <a:rPr lang="ru-RU" dirty="0"/>
              <a:t> </a:t>
            </a:r>
            <a:r>
              <a:rPr lang="ru-RU" dirty="0" err="1"/>
              <a:t>яғни болашақта қандай болатыны</a:t>
            </a:r>
            <a:r>
              <a:rPr lang="ru-RU" dirty="0"/>
              <a:t> </a:t>
            </a:r>
            <a:r>
              <a:rPr lang="ru-RU" dirty="0" err="1"/>
              <a:t>әлі белгісіз</a:t>
            </a:r>
            <a:r>
              <a:rPr lang="ru-RU" dirty="0"/>
              <a:t> - </a:t>
            </a:r>
            <a:r>
              <a:rPr lang="ru-RU" dirty="0" err="1"/>
              <a:t>ұрпақ жаңа қалыптасуда.</a:t>
            </a:r>
            <a:r>
              <a:rPr lang="ru-RU" dirty="0"/>
              <a:t> </a:t>
            </a:r>
            <a:r>
              <a:rPr lang="ru-RU" dirty="0" err="1"/>
              <a:t>Бірақ қазір олар</a:t>
            </a:r>
            <a:r>
              <a:rPr lang="ru-RU" dirty="0"/>
              <a:t> </a:t>
            </a:r>
            <a:r>
              <a:rPr lang="ru-RU" dirty="0" err="1"/>
              <a:t>ерекше</a:t>
            </a:r>
            <a:r>
              <a:rPr lang="ru-RU" dirty="0"/>
              <a:t> </a:t>
            </a:r>
            <a:r>
              <a:rPr lang="ru-RU" dirty="0" err="1"/>
              <a:t>деп</a:t>
            </a:r>
            <a:r>
              <a:rPr lang="ru-RU" dirty="0"/>
              <a:t> </a:t>
            </a:r>
            <a:r>
              <a:rPr lang="ru-RU" dirty="0" err="1"/>
              <a:t>саналады</a:t>
            </a:r>
            <a:r>
              <a:rPr lang="ru-RU" dirty="0"/>
              <a:t>. Индиго </a:t>
            </a:r>
            <a:r>
              <a:rPr lang="ru-RU" dirty="0" err="1"/>
              <a:t>балалар</a:t>
            </a:r>
            <a:r>
              <a:rPr lang="ru-RU" dirty="0"/>
              <a:t>. </a:t>
            </a:r>
            <a:r>
              <a:rPr lang="ru-RU" dirty="0" err="1"/>
              <a:t>Ерекше</a:t>
            </a:r>
            <a:r>
              <a:rPr lang="ru-RU" dirty="0"/>
              <a:t> </a:t>
            </a:r>
            <a:r>
              <a:rPr lang="ru-RU" dirty="0" err="1"/>
              <a:t>дарынды</a:t>
            </a:r>
            <a:r>
              <a:rPr lang="ru-RU" dirty="0"/>
              <a:t>, </a:t>
            </a:r>
            <a:r>
              <a:rPr lang="ru-RU" dirty="0" err="1"/>
              <a:t>ерекше</a:t>
            </a:r>
            <a:r>
              <a:rPr lang="ru-RU" dirty="0"/>
              <a:t> философия мен </a:t>
            </a:r>
            <a:r>
              <a:rPr lang="ru-RU" dirty="0" err="1"/>
              <a:t>дүниетанымға ие</a:t>
            </a:r>
            <a:r>
              <a:rPr lang="ru-RU" dirty="0"/>
              <a:t>, </a:t>
            </a:r>
            <a:r>
              <a:rPr lang="ru-RU" dirty="0" err="1"/>
              <a:t>қолында гаджеттермен</a:t>
            </a:r>
            <a:r>
              <a:rPr lang="ru-RU" dirty="0"/>
              <a:t> </a:t>
            </a:r>
            <a:r>
              <a:rPr lang="ru-RU" dirty="0" err="1"/>
              <a:t>туылған балалар</a:t>
            </a:r>
            <a:r>
              <a:rPr lang="ru-RU" dirty="0"/>
              <a:t>. </a:t>
            </a:r>
            <a:r>
              <a:rPr lang="ru-RU" dirty="0" err="1"/>
              <a:t>Алайда</a:t>
            </a:r>
            <a:r>
              <a:rPr lang="ru-RU" dirty="0"/>
              <a:t> </a:t>
            </a:r>
            <a:r>
              <a:rPr lang="ru-RU" dirty="0" err="1"/>
              <a:t>оларды</a:t>
            </a:r>
            <a:r>
              <a:rPr lang="ru-RU" dirty="0"/>
              <a:t> </a:t>
            </a:r>
            <a:r>
              <a:rPr lang="ru-RU" dirty="0" err="1"/>
              <a:t>нағыз </a:t>
            </a:r>
            <a:r>
              <a:rPr lang="ru-RU" dirty="0"/>
              <a:t>"</a:t>
            </a:r>
            <a:r>
              <a:rPr lang="ru-RU" dirty="0" err="1"/>
              <a:t>цифрлы</a:t>
            </a:r>
            <a:r>
              <a:rPr lang="ru-RU" dirty="0"/>
              <a:t> </a:t>
            </a:r>
            <a:r>
              <a:rPr lang="ru-RU" dirty="0" err="1"/>
              <a:t>балалар</a:t>
            </a:r>
            <a:r>
              <a:rPr lang="ru-RU" dirty="0"/>
              <a:t>" </a:t>
            </a:r>
            <a:r>
              <a:rPr lang="ru-RU" dirty="0" err="1"/>
              <a:t>деп</a:t>
            </a:r>
            <a:r>
              <a:rPr lang="ru-RU" dirty="0"/>
              <a:t> </a:t>
            </a:r>
            <a:r>
              <a:rPr lang="ru-RU" dirty="0" err="1"/>
              <a:t>атауға болады</a:t>
            </a:r>
            <a:r>
              <a:rPr lang="ru-RU" dirty="0"/>
              <a:t>. </a:t>
            </a:r>
            <a:r>
              <a:rPr lang="ru-RU" dirty="0" err="1"/>
              <a:t>Олар</a:t>
            </a:r>
            <a:r>
              <a:rPr lang="ru-RU" dirty="0"/>
              <a:t> </a:t>
            </a:r>
            <a:r>
              <a:rPr lang="ru-RU" dirty="0" err="1"/>
              <a:t>біздің елдің экономикалық қалпына келуін</a:t>
            </a:r>
            <a:r>
              <a:rPr lang="ru-RU" dirty="0"/>
              <a:t> </a:t>
            </a:r>
            <a:r>
              <a:rPr lang="ru-RU" dirty="0" err="1"/>
              <a:t>қамтамасыз етуі</a:t>
            </a:r>
            <a:r>
              <a:rPr lang="ru-RU" dirty="0"/>
              <a:t> </a:t>
            </a:r>
            <a:r>
              <a:rPr lang="ru-RU" dirty="0" err="1"/>
              <a:t>керек</a:t>
            </a:r>
            <a:r>
              <a:rPr lang="ru-RU" dirty="0"/>
              <a:t>.   </a:t>
            </a:r>
            <a:endParaRPr lang="en-US" dirty="0"/>
          </a:p>
          <a:p>
            <a:r>
              <a:rPr lang="en-US" dirty="0"/>
              <a:t>Z</a:t>
            </a:r>
            <a:r>
              <a:rPr lang="ru-RU" dirty="0"/>
              <a:t> </a:t>
            </a:r>
            <a:r>
              <a:rPr lang="ru-RU" dirty="0" err="1"/>
              <a:t>ұрпағы «жаңа </a:t>
            </a:r>
            <a:r>
              <a:rPr lang="ru-RU" dirty="0"/>
              <a:t>«</a:t>
            </a:r>
            <a:r>
              <a:rPr lang="ru-RU" dirty="0" err="1"/>
              <a:t>тыныш</a:t>
            </a:r>
            <a:r>
              <a:rPr lang="ru-RU" dirty="0"/>
              <a:t>» </a:t>
            </a:r>
            <a:r>
              <a:rPr lang="ru-RU" dirty="0" err="1" smtClean="0"/>
              <a:t>ұрпақ»» деп</a:t>
            </a:r>
            <a:r>
              <a:rPr lang="ru-RU" dirty="0" smtClean="0"/>
              <a:t> </a:t>
            </a:r>
            <a:r>
              <a:rPr lang="ru-RU" dirty="0"/>
              <a:t>те </a:t>
            </a:r>
            <a:r>
              <a:rPr lang="ru-RU" dirty="0" err="1"/>
              <a:t>аталады</a:t>
            </a:r>
            <a:r>
              <a:rPr lang="ru-RU" dirty="0"/>
              <a:t>, </a:t>
            </a:r>
            <a:r>
              <a:rPr lang="ru-RU" dirty="0" err="1"/>
              <a:t>олар</a:t>
            </a:r>
            <a:r>
              <a:rPr lang="ru-RU" dirty="0"/>
              <a:t> </a:t>
            </a:r>
            <a:r>
              <a:rPr lang="ru-RU" dirty="0" err="1"/>
              <a:t>өз бетімен</a:t>
            </a:r>
            <a:r>
              <a:rPr lang="ru-RU" dirty="0"/>
              <a:t>, </a:t>
            </a:r>
            <a:r>
              <a:rPr lang="ru-RU" dirty="0" err="1"/>
              <a:t>жеке</a:t>
            </a:r>
            <a:r>
              <a:rPr lang="ru-RU" dirty="0"/>
              <a:t> </a:t>
            </a:r>
            <a:r>
              <a:rPr lang="ru-RU" dirty="0" err="1"/>
              <a:t>жұмыс жасағанды қалайды</a:t>
            </a:r>
            <a:r>
              <a:rPr lang="ru-RU" dirty="0"/>
              <a:t>.</a:t>
            </a:r>
          </a:p>
          <a:p>
            <a:pPr algn="ctr">
              <a:buNone/>
            </a:pPr>
            <a:r>
              <a:rPr lang="ru-RU" b="1" dirty="0" err="1"/>
              <a:t>Ұраны:</a:t>
            </a:r>
            <a:r>
              <a:rPr lang="ru-RU" b="1" dirty="0"/>
              <a:t> </a:t>
            </a:r>
          </a:p>
          <a:p>
            <a:pPr algn="ctr"/>
            <a:r>
              <a:rPr lang="ru-RU" b="1" dirty="0"/>
              <a:t>«</a:t>
            </a:r>
            <a:r>
              <a:rPr lang="ru-RU" b="1" dirty="0" err="1"/>
              <a:t>Мені</a:t>
            </a:r>
            <a:r>
              <a:rPr lang="ru-RU" b="1" dirty="0"/>
              <a:t> </a:t>
            </a:r>
            <a:r>
              <a:rPr lang="ru-RU" b="1" dirty="0" err="1"/>
              <a:t>тыңда, түсін, менімен</a:t>
            </a:r>
            <a:r>
              <a:rPr lang="ru-RU" b="1" dirty="0"/>
              <a:t> </a:t>
            </a:r>
            <a:r>
              <a:rPr lang="ru-RU" b="1" dirty="0" err="1"/>
              <a:t>сөйлес, мені</a:t>
            </a:r>
            <a:r>
              <a:rPr lang="ru-RU" b="1" dirty="0"/>
              <a:t> </a:t>
            </a:r>
            <a:r>
              <a:rPr lang="ru-RU" b="1" dirty="0" err="1"/>
              <a:t>бағала».</a:t>
            </a:r>
            <a:endParaRPr lang="ru-RU" b="1" dirty="0"/>
          </a:p>
          <a:p>
            <a:endParaRPr lang="ru-RU" dirty="0"/>
          </a:p>
        </p:txBody>
      </p:sp>
      <p:pic>
        <p:nvPicPr>
          <p:cNvPr id="4" name="Picture 2"/>
          <p:cNvPicPr>
            <a:picLocks noChangeAspect="1" noChangeArrowheads="1"/>
          </p:cNvPicPr>
          <p:nvPr/>
        </p:nvPicPr>
        <p:blipFill>
          <a:blip r:embed="rId2"/>
          <a:srcRect/>
          <a:stretch>
            <a:fillRect/>
          </a:stretch>
        </p:blipFill>
        <p:spPr bwMode="auto">
          <a:xfrm>
            <a:off x="4643438" y="142852"/>
            <a:ext cx="4403725" cy="6215106"/>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09598" y="764704"/>
            <a:ext cx="7058745" cy="5276659"/>
          </a:xfrm>
        </p:spPr>
        <p:txBody>
          <a:bodyPr>
            <a:normAutofit/>
          </a:bodyPr>
          <a:lstStyle/>
          <a:p>
            <a:r>
              <a:rPr lang="ru-RU" b="1" dirty="0"/>
              <a:t>Z </a:t>
            </a:r>
            <a:r>
              <a:rPr lang="ru-RU" b="1" dirty="0" err="1"/>
              <a:t>ұрпағының</a:t>
            </a:r>
            <a:r>
              <a:rPr lang="ru-RU" b="1" dirty="0"/>
              <a:t> </a:t>
            </a:r>
            <a:r>
              <a:rPr lang="ru-RU" b="1" dirty="0" err="1"/>
              <a:t>өкілдері</a:t>
            </a:r>
            <a:r>
              <a:rPr lang="ru-RU" b="1" dirty="0"/>
              <a:t> </a:t>
            </a:r>
            <a:r>
              <a:rPr lang="ru-RU" dirty="0" err="1"/>
              <a:t>кітап</a:t>
            </a:r>
            <a:r>
              <a:rPr lang="ru-RU" dirty="0"/>
              <a:t> </a:t>
            </a:r>
            <a:r>
              <a:rPr lang="ru-RU" dirty="0" err="1"/>
              <a:t>оқымайды</a:t>
            </a:r>
            <a:r>
              <a:rPr lang="ru-RU" dirty="0"/>
              <a:t>, </a:t>
            </a:r>
            <a:r>
              <a:rPr lang="ru-RU" dirty="0" err="1"/>
              <a:t>аулада</a:t>
            </a:r>
            <a:r>
              <a:rPr lang="ru-RU" dirty="0"/>
              <a:t>  аз </a:t>
            </a:r>
            <a:r>
              <a:rPr lang="ru-RU" dirty="0" err="1"/>
              <a:t>серуендейді</a:t>
            </a:r>
            <a:r>
              <a:rPr lang="ru-RU" dirty="0"/>
              <a:t>, </a:t>
            </a:r>
            <a:r>
              <a:rPr lang="ru-RU" dirty="0" err="1"/>
              <a:t>олар</a:t>
            </a:r>
            <a:r>
              <a:rPr lang="ru-RU" dirty="0"/>
              <a:t> </a:t>
            </a:r>
            <a:r>
              <a:rPr lang="ru-RU" dirty="0" err="1"/>
              <a:t>алаңға шығып</a:t>
            </a:r>
            <a:r>
              <a:rPr lang="ru-RU" dirty="0"/>
              <a:t>, футбол </a:t>
            </a:r>
            <a:r>
              <a:rPr lang="ru-RU" dirty="0" err="1"/>
              <a:t>ойнағаннан</a:t>
            </a:r>
            <a:r>
              <a:rPr lang="ru-RU" dirty="0"/>
              <a:t>, </a:t>
            </a:r>
            <a:r>
              <a:rPr lang="ru-RU" dirty="0" err="1"/>
              <a:t>компьютерде</a:t>
            </a:r>
            <a:r>
              <a:rPr lang="ru-RU" dirty="0"/>
              <a:t> </a:t>
            </a:r>
            <a:r>
              <a:rPr lang="ru-RU" dirty="0" err="1"/>
              <a:t>футбол</a:t>
            </a:r>
            <a:r>
              <a:rPr lang="ru-RU" dirty="0"/>
              <a:t> </a:t>
            </a:r>
            <a:r>
              <a:rPr lang="ru-RU" dirty="0" err="1"/>
              <a:t>ойнағанды </a:t>
            </a:r>
            <a:r>
              <a:rPr lang="ru-RU" dirty="0"/>
              <a:t>​​</a:t>
            </a:r>
            <a:r>
              <a:rPr lang="ru-RU" dirty="0" err="1"/>
              <a:t>жөн көреді</a:t>
            </a:r>
            <a:r>
              <a:rPr lang="ru-RU" dirty="0"/>
              <a:t>. </a:t>
            </a:r>
            <a:r>
              <a:rPr lang="ru-RU" dirty="0" err="1"/>
              <a:t>Олар</a:t>
            </a:r>
            <a:r>
              <a:rPr lang="ru-RU" dirty="0"/>
              <a:t> </a:t>
            </a:r>
            <a:r>
              <a:rPr lang="ru-RU" dirty="0" err="1"/>
              <a:t>үшін </a:t>
            </a:r>
            <a:r>
              <a:rPr lang="ru-RU" dirty="0"/>
              <a:t>компьютер - </a:t>
            </a:r>
            <a:r>
              <a:rPr lang="ru-RU" dirty="0" err="1"/>
              <a:t>бұл табиғи мекен</a:t>
            </a:r>
            <a:r>
              <a:rPr lang="ru-RU" dirty="0"/>
              <a:t>. </a:t>
            </a:r>
            <a:r>
              <a:rPr lang="ru-RU" dirty="0" err="1"/>
              <a:t>Олар</a:t>
            </a:r>
            <a:r>
              <a:rPr lang="ru-RU" dirty="0"/>
              <a:t> </a:t>
            </a:r>
            <a:r>
              <a:rPr lang="ru-RU" dirty="0" err="1"/>
              <a:t>үшін  үлкен көлемде кітап</a:t>
            </a:r>
            <a:r>
              <a:rPr lang="ru-RU" dirty="0"/>
              <a:t> </a:t>
            </a:r>
            <a:r>
              <a:rPr lang="ru-RU" dirty="0" err="1"/>
              <a:t>оқымау қалыпты жағдай, бұл олардың ақпарат көзі емес</a:t>
            </a:r>
            <a:r>
              <a:rPr lang="ru-RU" dirty="0"/>
              <a:t>,  </a:t>
            </a:r>
            <a:r>
              <a:rPr lang="ru-RU" dirty="0" err="1"/>
              <a:t>олар</a:t>
            </a:r>
            <a:r>
              <a:rPr lang="ru-RU" dirty="0"/>
              <a:t>  </a:t>
            </a:r>
            <a:r>
              <a:rPr lang="ru-RU" dirty="0" err="1"/>
              <a:t>барлық ақпараттарды  смартфоннан</a:t>
            </a:r>
            <a:r>
              <a:rPr lang="ru-RU" dirty="0"/>
              <a:t> </a:t>
            </a:r>
            <a:r>
              <a:rPr lang="ru-RU" dirty="0" err="1"/>
              <a:t>алады</a:t>
            </a:r>
            <a:r>
              <a:rPr lang="ru-RU" dirty="0"/>
              <a:t>, </a:t>
            </a:r>
            <a:r>
              <a:rPr lang="ru-RU" dirty="0" err="1"/>
              <a:t>Google</a:t>
            </a:r>
            <a:r>
              <a:rPr lang="ru-RU" dirty="0"/>
              <a:t> </a:t>
            </a:r>
            <a:r>
              <a:rPr lang="ru-RU" dirty="0" err="1"/>
              <a:t>бәрін біледі</a:t>
            </a:r>
            <a:r>
              <a:rPr lang="ru-RU" dirty="0"/>
              <a:t>. </a:t>
            </a:r>
            <a:r>
              <a:rPr lang="ru-RU" dirty="0" err="1"/>
              <a:t>Отбасын</a:t>
            </a:r>
            <a:r>
              <a:rPr lang="ru-RU" dirty="0"/>
              <a:t> </a:t>
            </a:r>
            <a:r>
              <a:rPr lang="ru-RU" dirty="0" err="1"/>
              <a:t>құруға, есеюге</a:t>
            </a:r>
            <a:r>
              <a:rPr lang="ru-RU" dirty="0"/>
              <a:t> </a:t>
            </a:r>
            <a:r>
              <a:rPr lang="ru-RU" dirty="0" err="1"/>
              <a:t>асықпайтын </a:t>
            </a:r>
            <a:r>
              <a:rPr lang="ru-RU" dirty="0"/>
              <a:t>Z </a:t>
            </a:r>
            <a:r>
              <a:rPr lang="ru-RU" dirty="0" err="1"/>
              <a:t>буыны</a:t>
            </a:r>
            <a:r>
              <a:rPr lang="ru-RU" dirty="0"/>
              <a:t> </a:t>
            </a:r>
            <a:r>
              <a:rPr lang="ru-RU" dirty="0" err="1"/>
              <a:t>ертерек</a:t>
            </a:r>
            <a:r>
              <a:rPr lang="ru-RU" dirty="0"/>
              <a:t> </a:t>
            </a:r>
            <a:r>
              <a:rPr lang="ru-RU" dirty="0" err="1"/>
              <a:t>жұмыс істеп</a:t>
            </a:r>
            <a:r>
              <a:rPr lang="ru-RU" dirty="0"/>
              <a:t>, </a:t>
            </a:r>
            <a:r>
              <a:rPr lang="ru-RU" dirty="0" err="1"/>
              <a:t>өз мансабын</a:t>
            </a:r>
            <a:r>
              <a:rPr lang="ru-RU" dirty="0"/>
              <a:t> </a:t>
            </a:r>
            <a:r>
              <a:rPr lang="ru-RU" dirty="0" err="1"/>
              <a:t>қалыптастыруға тырысып</a:t>
            </a:r>
            <a:r>
              <a:rPr lang="ru-RU" dirty="0"/>
              <a:t> </a:t>
            </a:r>
            <a:r>
              <a:rPr lang="ru-RU" dirty="0" err="1"/>
              <a:t>бағады</a:t>
            </a:r>
            <a:r>
              <a:rPr lang="ru-RU" dirty="0"/>
              <a:t>. </a:t>
            </a:r>
            <a:r>
              <a:rPr lang="ru-RU" dirty="0" err="1"/>
              <a:t>Оларды</a:t>
            </a:r>
            <a:r>
              <a:rPr lang="ru-RU" dirty="0"/>
              <a:t> </a:t>
            </a:r>
            <a:r>
              <a:rPr lang="ru-RU" dirty="0" err="1"/>
              <a:t>өзге ақпаратқа сендіре</a:t>
            </a:r>
            <a:r>
              <a:rPr lang="ru-RU" dirty="0"/>
              <a:t> </a:t>
            </a:r>
            <a:r>
              <a:rPr lang="ru-RU" dirty="0" err="1"/>
              <a:t>алмаймыз</a:t>
            </a:r>
            <a:r>
              <a:rPr lang="ru-RU" dirty="0"/>
              <a:t>, сен </a:t>
            </a:r>
            <a:r>
              <a:rPr lang="ru-RU" dirty="0" err="1"/>
              <a:t>сабақты нашар</a:t>
            </a:r>
            <a:r>
              <a:rPr lang="ru-RU" dirty="0"/>
              <a:t> </a:t>
            </a:r>
            <a:r>
              <a:rPr lang="ru-RU" dirty="0" err="1"/>
              <a:t>оқисың</a:t>
            </a:r>
            <a:r>
              <a:rPr lang="ru-RU" dirty="0"/>
              <a:t>, </a:t>
            </a:r>
            <a:r>
              <a:rPr lang="ru-RU" dirty="0" err="1"/>
              <a:t>кейін</a:t>
            </a:r>
            <a:r>
              <a:rPr lang="ru-RU" dirty="0"/>
              <a:t> «</a:t>
            </a:r>
            <a:r>
              <a:rPr lang="ru-RU" dirty="0" err="1"/>
              <a:t>барып</a:t>
            </a:r>
            <a:r>
              <a:rPr lang="ru-RU" dirty="0"/>
              <a:t> </a:t>
            </a:r>
            <a:r>
              <a:rPr lang="ru-RU" dirty="0" err="1"/>
              <a:t>кел</a:t>
            </a:r>
            <a:r>
              <a:rPr lang="ru-RU" dirty="0"/>
              <a:t>, </a:t>
            </a:r>
            <a:r>
              <a:rPr lang="ru-RU" dirty="0" err="1"/>
              <a:t>шауып</a:t>
            </a:r>
            <a:r>
              <a:rPr lang="ru-RU" dirty="0"/>
              <a:t> </a:t>
            </a:r>
            <a:r>
              <a:rPr lang="ru-RU" dirty="0" err="1"/>
              <a:t>кел</a:t>
            </a:r>
            <a:r>
              <a:rPr lang="ru-RU" dirty="0"/>
              <a:t>» </a:t>
            </a:r>
            <a:r>
              <a:rPr lang="ru-RU" dirty="0" err="1"/>
              <a:t>деген</a:t>
            </a:r>
            <a:r>
              <a:rPr lang="ru-RU" dirty="0"/>
              <a:t> </a:t>
            </a:r>
            <a:r>
              <a:rPr lang="ru-RU" dirty="0" err="1"/>
              <a:t>жұмысшы </a:t>
            </a:r>
            <a:r>
              <a:rPr lang="ru-RU" dirty="0" err="1" smtClean="0"/>
              <a:t>боласың </a:t>
            </a:r>
            <a:r>
              <a:rPr lang="ru-RU" dirty="0" err="1"/>
              <a:t>дегенге</a:t>
            </a:r>
            <a:r>
              <a:rPr lang="ru-RU" dirty="0"/>
              <a:t> </a:t>
            </a:r>
            <a:r>
              <a:rPr lang="ru-RU" dirty="0" err="1"/>
              <a:t>сендіре</a:t>
            </a:r>
            <a:r>
              <a:rPr lang="ru-RU" dirty="0"/>
              <a:t> </a:t>
            </a:r>
            <a:r>
              <a:rPr lang="ru-RU" dirty="0" err="1"/>
              <a:t>алмайсыз</a:t>
            </a:r>
            <a:r>
              <a:rPr lang="ru-RU" dirty="0"/>
              <a:t>. </a:t>
            </a:r>
            <a:r>
              <a:rPr lang="ru-RU" dirty="0" err="1"/>
              <a:t>Бірнеше</a:t>
            </a:r>
            <a:r>
              <a:rPr lang="ru-RU" dirty="0"/>
              <a:t> </a:t>
            </a:r>
            <a:r>
              <a:rPr lang="ru-RU" dirty="0" err="1"/>
              <a:t>жылдан</a:t>
            </a:r>
            <a:r>
              <a:rPr lang="ru-RU" dirty="0"/>
              <a:t> </a:t>
            </a:r>
            <a:r>
              <a:rPr lang="ru-RU" dirty="0" err="1"/>
              <a:t>соң, бұл буын</a:t>
            </a:r>
            <a:r>
              <a:rPr lang="ru-RU" dirty="0"/>
              <a:t> </a:t>
            </a:r>
            <a:r>
              <a:rPr lang="ru-RU" dirty="0" err="1"/>
              <a:t>өкілдері көшбасшылыққа келіп</a:t>
            </a:r>
            <a:r>
              <a:rPr lang="ru-RU" dirty="0"/>
              <a:t>, </a:t>
            </a:r>
            <a:r>
              <a:rPr lang="ru-RU" dirty="0" err="1"/>
              <a:t>аға буынды</a:t>
            </a:r>
            <a:r>
              <a:rPr lang="ru-RU" dirty="0"/>
              <a:t> </a:t>
            </a:r>
            <a:r>
              <a:rPr lang="ru-RU" dirty="0" err="1"/>
              <a:t>жаймен</a:t>
            </a:r>
            <a:r>
              <a:rPr lang="ru-RU" dirty="0"/>
              <a:t> </a:t>
            </a:r>
            <a:r>
              <a:rPr lang="ru-RU" dirty="0" err="1"/>
              <a:t>ығыстыра бастайды</a:t>
            </a:r>
            <a:r>
              <a:rPr lang="ru-RU" dirty="0"/>
              <a:t>. </a:t>
            </a:r>
            <a:r>
              <a:rPr lang="ru-RU" dirty="0" err="1"/>
              <a:t>Дәл қазір еліміз</a:t>
            </a:r>
            <a:r>
              <a:rPr lang="ru-RU" dirty="0"/>
              <a:t> осы </a:t>
            </a:r>
            <a:r>
              <a:rPr lang="ru-RU" dirty="0" err="1"/>
              <a:t>буын</a:t>
            </a:r>
            <a:r>
              <a:rPr lang="ru-RU" dirty="0"/>
              <a:t> </a:t>
            </a:r>
            <a:r>
              <a:rPr lang="ru-RU" dirty="0" err="1"/>
              <a:t>ұрпақтарына білім</a:t>
            </a:r>
            <a:r>
              <a:rPr lang="ru-RU" dirty="0"/>
              <a:t> </a:t>
            </a:r>
            <a:r>
              <a:rPr lang="ru-RU" dirty="0" err="1"/>
              <a:t>беруде</a:t>
            </a:r>
            <a:r>
              <a:rPr lang="ru-RU" dirty="0"/>
              <a:t>. </a:t>
            </a:r>
            <a:r>
              <a:rPr lang="ru-RU" dirty="0" err="1"/>
              <a:t>Сондықтан енді</a:t>
            </a:r>
            <a:r>
              <a:rPr lang="ru-RU" dirty="0"/>
              <a:t> осы </a:t>
            </a:r>
            <a:r>
              <a:rPr lang="ru-RU" dirty="0" err="1"/>
              <a:t>буын</a:t>
            </a:r>
            <a:r>
              <a:rPr lang="ru-RU" dirty="0"/>
              <a:t> </a:t>
            </a:r>
            <a:r>
              <a:rPr lang="ru-RU" dirty="0" err="1"/>
              <a:t>өкілдеріне қалай тәрбие</a:t>
            </a:r>
            <a:r>
              <a:rPr lang="ru-RU" dirty="0"/>
              <a:t>, </a:t>
            </a:r>
            <a:r>
              <a:rPr lang="ru-RU" dirty="0" err="1"/>
              <a:t>білім</a:t>
            </a:r>
            <a:r>
              <a:rPr lang="ru-RU" dirty="0"/>
              <a:t> </a:t>
            </a:r>
            <a:r>
              <a:rPr lang="ru-RU" dirty="0" err="1"/>
              <a:t>беретініміз</a:t>
            </a:r>
            <a:r>
              <a:rPr lang="ru-RU" dirty="0"/>
              <a:t> </a:t>
            </a:r>
            <a:r>
              <a:rPr lang="ru-RU" dirty="0" err="1"/>
              <a:t>туралы</a:t>
            </a:r>
            <a:r>
              <a:rPr lang="ru-RU" dirty="0"/>
              <a:t> </a:t>
            </a:r>
            <a:r>
              <a:rPr lang="ru-RU" dirty="0" err="1"/>
              <a:t>айтайық</a:t>
            </a:r>
            <a:r>
              <a:rPr lang="ru-RU" dirty="0"/>
              <a:t>.</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descr="Изображение выглядит как человек, группа&#10;&#10;Автоматически созданное описание">
            <a:extLst>
              <a:ext uri="{FF2B5EF4-FFF2-40B4-BE49-F238E27FC236}">
                <a16:creationId xmlns:a16="http://schemas.microsoft.com/office/drawing/2014/main" xmlns="" id="{F43A46A1-4148-4E92-9BF2-227AA193E959}"/>
              </a:ext>
            </a:extLst>
          </p:cNvPr>
          <p:cNvPicPr>
            <a:picLocks noGrp="1" noChangeAspect="1"/>
          </p:cNvPicPr>
          <p:nvPr>
            <p:ph idx="1"/>
          </p:nvPr>
        </p:nvPicPr>
        <p:blipFill rotWithShape="1">
          <a:blip r:embed="rId2">
            <a:extLst>
              <a:ext uri="{28A0092B-C50C-407E-A947-70E740481C1C}">
                <a14:useLocalDpi xmlns:a14="http://schemas.microsoft.com/office/drawing/2010/main" xmlns="" val="0"/>
              </a:ext>
            </a:extLst>
          </a:blip>
          <a:srcRect t="662"/>
          <a:stretch/>
        </p:blipFill>
        <p:spPr>
          <a:xfrm>
            <a:off x="20" y="10"/>
            <a:ext cx="9143980" cy="6857990"/>
          </a:xfrm>
          <a:noFill/>
        </p:spPr>
      </p:pic>
    </p:spTree>
    <p:extLst>
      <p:ext uri="{BB962C8B-B14F-4D97-AF65-F5344CB8AC3E}">
        <p14:creationId xmlns:p14="http://schemas.microsoft.com/office/powerpoint/2010/main" xmlns="" val="2105724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631947"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8807450" y="4013200"/>
            <a:ext cx="336550"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Содержимое 2">
            <a:extLst>
              <a:ext uri="{FF2B5EF4-FFF2-40B4-BE49-F238E27FC236}">
                <a16:creationId xmlns:a16="http://schemas.microsoft.com/office/drawing/2014/main" xmlns="" id="{CD2B1589-F55C-400B-BBE3-1DB3A1FF2212}"/>
              </a:ext>
            </a:extLst>
          </p:cNvPr>
          <p:cNvGraphicFramePr>
            <a:graphicFrameLocks noGrp="1"/>
          </p:cNvGraphicFramePr>
          <p:nvPr>
            <p:ph idx="1"/>
            <p:extLst>
              <p:ext uri="{D42A27DB-BD31-4B8C-83A1-F6EECF244321}">
                <p14:modId xmlns:p14="http://schemas.microsoft.com/office/powerpoint/2010/main" xmlns="" val="3239586481"/>
              </p:ext>
            </p:extLst>
          </p:nvPr>
        </p:nvGraphicFramePr>
        <p:xfrm>
          <a:off x="965199" y="375871"/>
          <a:ext cx="7213600" cy="56661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Рисунок 14" descr="Чем дети, родившиеся после 1995-го, лучше вас. Изображение № 4.">
            <a:extLst>
              <a:ext uri="{FF2B5EF4-FFF2-40B4-BE49-F238E27FC236}">
                <a16:creationId xmlns:a16="http://schemas.microsoft.com/office/drawing/2014/main" xmlns="" id="{21702EC5-BCBF-4AE3-8368-C37984E2BE02}"/>
              </a:ext>
            </a:extLst>
          </p:cNvPr>
          <p:cNvPicPr/>
          <p:nvPr/>
        </p:nvPicPr>
        <p:blipFill rotWithShape="1">
          <a:blip r:embed="rId2">
            <a:extLst>
              <a:ext uri="{28A0092B-C50C-407E-A947-70E740481C1C}">
                <a14:useLocalDpi xmlns:a14="http://schemas.microsoft.com/office/drawing/2010/main" xmlns="" val="0"/>
              </a:ext>
            </a:extLst>
          </a:blip>
          <a:srcRect l="20060" r="24058" b="-2"/>
          <a:stretch/>
        </p:blipFill>
        <p:spPr bwMode="auto">
          <a:xfrm>
            <a:off x="3202390" y="-1"/>
            <a:ext cx="5941610"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p:spPr>
      </p:pic>
      <p:sp>
        <p:nvSpPr>
          <p:cNvPr id="3" name="Объект 2">
            <a:extLst>
              <a:ext uri="{FF2B5EF4-FFF2-40B4-BE49-F238E27FC236}">
                <a16:creationId xmlns:a16="http://schemas.microsoft.com/office/drawing/2014/main" xmlns="" id="{B35D575D-BCB1-4795-94C0-1EEFC0149098}"/>
              </a:ext>
            </a:extLst>
          </p:cNvPr>
          <p:cNvSpPr>
            <a:spLocks noGrp="1"/>
          </p:cNvSpPr>
          <p:nvPr>
            <p:ph idx="1"/>
          </p:nvPr>
        </p:nvSpPr>
        <p:spPr>
          <a:xfrm>
            <a:off x="323528" y="692697"/>
            <a:ext cx="3312368" cy="5348666"/>
          </a:xfrm>
        </p:spPr>
        <p:txBody>
          <a:bodyPr>
            <a:normAutofit/>
          </a:bodyPr>
          <a:lstStyle/>
          <a:p>
            <a:pPr>
              <a:lnSpc>
                <a:spcPct val="90000"/>
              </a:lnSpc>
              <a:spcAft>
                <a:spcPts val="1000"/>
              </a:spcAft>
            </a:pPr>
            <a:r>
              <a:rPr lang="ru-RU" sz="1300" dirty="0">
                <a:effectLst/>
                <a:latin typeface="roboto-regular"/>
                <a:ea typeface="Times New Roman" panose="02020603050405020304" pitchFamily="18" charset="0"/>
                <a:cs typeface="Arial" panose="020B0604020202020204" pitchFamily="34" charset="0"/>
              </a:rPr>
              <a:t>   </a:t>
            </a:r>
            <a:r>
              <a:rPr lang="ru-RU" dirty="0">
                <a:effectLst/>
                <a:latin typeface="roboto-regular"/>
                <a:ea typeface="Times New Roman" panose="02020603050405020304" pitchFamily="18" charset="0"/>
                <a:cs typeface="Arial" panose="020B0604020202020204" pitchFamily="34" charset="0"/>
              </a:rPr>
              <a:t> </a:t>
            </a:r>
            <a:r>
              <a:rPr lang="ru-RU" b="1" dirty="0">
                <a:effectLst/>
                <a:latin typeface="roboto-bold"/>
                <a:ea typeface="Times New Roman" panose="02020603050405020304" pitchFamily="18" charset="0"/>
                <a:cs typeface="Arial" panose="020B0604020202020204" pitchFamily="34" charset="0"/>
              </a:rPr>
              <a:t>«Z </a:t>
            </a:r>
            <a:r>
              <a:rPr lang="ru-RU" b="1" dirty="0" err="1">
                <a:effectLst/>
                <a:latin typeface="roboto-bold"/>
                <a:ea typeface="Times New Roman" panose="02020603050405020304" pitchFamily="18" charset="0"/>
                <a:cs typeface="Arial" panose="020B0604020202020204" pitchFamily="34" charset="0"/>
              </a:rPr>
              <a:t>ұрпағы</a:t>
            </a:r>
            <a:r>
              <a:rPr lang="ru-RU" b="1" dirty="0">
                <a:effectLst/>
                <a:latin typeface="roboto-bold"/>
                <a:ea typeface="Times New Roman" panose="02020603050405020304" pitchFamily="18" charset="0"/>
                <a:cs typeface="Arial" panose="020B0604020202020204" pitchFamily="34" charset="0"/>
              </a:rPr>
              <a:t>» </a:t>
            </a:r>
            <a:r>
              <a:rPr lang="ru-RU" b="1" dirty="0" err="1">
                <a:effectLst/>
                <a:latin typeface="roboto-bold"/>
                <a:ea typeface="Times New Roman" panose="02020603050405020304" pitchFamily="18" charset="0"/>
                <a:cs typeface="Arial" panose="020B0604020202020204" pitchFamily="34" charset="0"/>
              </a:rPr>
              <a:t>бәрінен</a:t>
            </a:r>
            <a:r>
              <a:rPr lang="ru-RU" b="1" dirty="0">
                <a:effectLst/>
                <a:latin typeface="roboto-bold"/>
                <a:ea typeface="Times New Roman" panose="02020603050405020304" pitchFamily="18" charset="0"/>
                <a:cs typeface="Arial" panose="020B0604020202020204" pitchFamily="34" charset="0"/>
              </a:rPr>
              <a:t> де бай</a:t>
            </a:r>
            <a:endParaRPr lang="x-none"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565"/>
              </a:spcBef>
              <a:spcAft>
                <a:spcPts val="1565"/>
              </a:spcAft>
            </a:pP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Олар</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өз</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бетімен</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ақша</a:t>
            </a:r>
            <a:r>
              <a:rPr lang="ru-RU" dirty="0">
                <a:effectLst/>
                <a:latin typeface="roboto-regular"/>
                <a:ea typeface="Times New Roman" panose="02020603050405020304" pitchFamily="18" charset="0"/>
                <a:cs typeface="Arial" panose="020B0604020202020204" pitchFamily="34" charset="0"/>
              </a:rPr>
              <a:t> табу </a:t>
            </a:r>
            <a:r>
              <a:rPr lang="ru-RU" dirty="0" err="1">
                <a:effectLst/>
                <a:latin typeface="roboto-regular"/>
                <a:ea typeface="Times New Roman" panose="02020603050405020304" pitchFamily="18" charset="0"/>
                <a:cs typeface="Arial" panose="020B0604020202020204" pitchFamily="34" charset="0"/>
              </a:rPr>
              <a:t>үшін</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мектептің</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қабырғасынан</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бастап</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жұмыс</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жасайды</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Жастардың</a:t>
            </a:r>
            <a:r>
              <a:rPr lang="ru-RU" dirty="0">
                <a:effectLst/>
                <a:latin typeface="roboto-regular"/>
                <a:ea typeface="Times New Roman" panose="02020603050405020304" pitchFamily="18" charset="0"/>
                <a:cs typeface="Arial" panose="020B0604020202020204" pitchFamily="34" charset="0"/>
              </a:rPr>
              <a:t> 76%-ы </a:t>
            </a:r>
            <a:r>
              <a:rPr lang="ru-RU" dirty="0" err="1">
                <a:effectLst/>
                <a:latin typeface="roboto-regular"/>
                <a:ea typeface="Times New Roman" panose="02020603050405020304" pitchFamily="18" charset="0"/>
                <a:cs typeface="Arial" panose="020B0604020202020204" pitchFamily="34" charset="0"/>
              </a:rPr>
              <a:t>өз</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хоббилерін</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табыс</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көзіне</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айналдырғысы</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келеді</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Олар</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тәуелсіздікке</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ұмтылуда</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және</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тәуелсіз</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жұмыс</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жасау</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үшін</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алдыңғы</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ағым</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ағалармен</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бәсекелестікке</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түсуден</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қорықпайды</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Сандарды</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сөйлететін</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болсақ</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жоғары</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сынып</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оқушыларының</a:t>
            </a:r>
            <a:r>
              <a:rPr lang="ru-RU" dirty="0">
                <a:effectLst/>
                <a:latin typeface="roboto-regular"/>
                <a:ea typeface="Times New Roman" panose="02020603050405020304" pitchFamily="18" charset="0"/>
                <a:cs typeface="Arial" panose="020B0604020202020204" pitchFamily="34" charset="0"/>
              </a:rPr>
              <a:t> 72%-</a:t>
            </a:r>
            <a:r>
              <a:rPr lang="ru-RU" dirty="0" err="1">
                <a:effectLst/>
                <a:latin typeface="roboto-regular"/>
                <a:ea typeface="Times New Roman" panose="02020603050405020304" pitchFamily="18" charset="0"/>
                <a:cs typeface="Arial" panose="020B0604020202020204" pitchFamily="34" charset="0"/>
              </a:rPr>
              <a:t>жеке</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бизнестерін</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ашуға</a:t>
            </a:r>
            <a:r>
              <a:rPr lang="ru-RU" dirty="0">
                <a:effectLst/>
                <a:latin typeface="roboto-regular"/>
                <a:ea typeface="Times New Roman" panose="02020603050405020304" pitchFamily="18" charset="0"/>
                <a:cs typeface="Arial" panose="020B0604020202020204" pitchFamily="34" charset="0"/>
              </a:rPr>
              <a:t> </a:t>
            </a:r>
            <a:r>
              <a:rPr lang="ru-RU" dirty="0" err="1">
                <a:effectLst/>
                <a:latin typeface="roboto-regular"/>
                <a:ea typeface="Times New Roman" panose="02020603050405020304" pitchFamily="18" charset="0"/>
                <a:cs typeface="Arial" panose="020B0604020202020204" pitchFamily="34" charset="0"/>
              </a:rPr>
              <a:t>дайын</a:t>
            </a:r>
            <a:r>
              <a:rPr lang="ru-RU" dirty="0">
                <a:effectLst/>
                <a:latin typeface="roboto-regular"/>
                <a:ea typeface="Times New Roman" panose="02020603050405020304" pitchFamily="18" charset="0"/>
                <a:cs typeface="Arial" panose="020B0604020202020204" pitchFamily="34" charset="0"/>
              </a:rPr>
              <a:t>.</a:t>
            </a:r>
            <a:endParaRPr lang="x-none"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x-none" sz="1300" dirty="0"/>
          </a:p>
        </p:txBody>
      </p:sp>
      <p:cxnSp>
        <p:nvCxnSpPr>
          <p:cNvPr id="33" name="Straight Connector 32">
            <a:extLst>
              <a:ext uri="{FF2B5EF4-FFF2-40B4-BE49-F238E27FC236}">
                <a16:creationId xmlns:a16="http://schemas.microsoft.com/office/drawing/2014/main" xmlns="" id="{64FA5DFF-7FE6-4855-84E6-DFA78EE978B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xmlns="" id="{2AFD8CBA-54A3-4363-991B-B9C631BBFA7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7" name="Rectangle 23">
            <a:extLst>
              <a:ext uri="{FF2B5EF4-FFF2-40B4-BE49-F238E27FC236}">
                <a16:creationId xmlns:a16="http://schemas.microsoft.com/office/drawing/2014/main" xmlns="" id="{3F088236-D655-4F88-B238-E167623580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9" name="Rectangle 25">
            <a:extLst>
              <a:ext uri="{FF2B5EF4-FFF2-40B4-BE49-F238E27FC236}">
                <a16:creationId xmlns:a16="http://schemas.microsoft.com/office/drawing/2014/main" xmlns="" id="{3DAC0C92-199E-475C-9390-119A9B0272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 name="Isosceles Triangle 24">
            <a:extLst>
              <a:ext uri="{FF2B5EF4-FFF2-40B4-BE49-F238E27FC236}">
                <a16:creationId xmlns:a16="http://schemas.microsoft.com/office/drawing/2014/main" xmlns="" id="{C4CFB339-0ED8-4FE2-9EF1-6D1375B849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3" name="Rectangle 27">
            <a:extLst>
              <a:ext uri="{FF2B5EF4-FFF2-40B4-BE49-F238E27FC236}">
                <a16:creationId xmlns:a16="http://schemas.microsoft.com/office/drawing/2014/main" xmlns="" id="{31896C80-2069-4431-9C19-83B9137344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28">
            <a:extLst>
              <a:ext uri="{FF2B5EF4-FFF2-40B4-BE49-F238E27FC236}">
                <a16:creationId xmlns:a16="http://schemas.microsoft.com/office/drawing/2014/main" xmlns="" id="{BF120A21-0841-4823-B0C4-28AEBCEF9B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29">
            <a:extLst>
              <a:ext uri="{FF2B5EF4-FFF2-40B4-BE49-F238E27FC236}">
                <a16:creationId xmlns:a16="http://schemas.microsoft.com/office/drawing/2014/main" xmlns="" id="{DBB05BAE-BBD3-4289-899F-A6851503C6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Isosceles Triangle 29">
            <a:extLst>
              <a:ext uri="{FF2B5EF4-FFF2-40B4-BE49-F238E27FC236}">
                <a16:creationId xmlns:a16="http://schemas.microsoft.com/office/drawing/2014/main" xmlns="" id="{9874D11C-36F5-4BBE-A490-019A54E953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xmlns="" val="1802108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C5115306-67A4-49E0-8039-E603AE370777}"/>
              </a:ext>
            </a:extLst>
          </p:cNvPr>
          <p:cNvSpPr>
            <a:spLocks noGrp="1"/>
          </p:cNvSpPr>
          <p:nvPr>
            <p:ph idx="1"/>
          </p:nvPr>
        </p:nvSpPr>
        <p:spPr>
          <a:xfrm>
            <a:off x="609599" y="836712"/>
            <a:ext cx="6347714" cy="5204651"/>
          </a:xfrm>
        </p:spPr>
        <p:txBody>
          <a:bodyPr>
            <a:normAutofit/>
          </a:bodyPr>
          <a:lstStyle/>
          <a:p>
            <a:pPr algn="ctr">
              <a:lnSpc>
                <a:spcPct val="115000"/>
              </a:lnSpc>
              <a:spcAft>
                <a:spcPts val="1000"/>
              </a:spcAft>
            </a:pP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b="1" dirty="0">
                <a:solidFill>
                  <a:srgbClr val="363636"/>
                </a:solidFill>
                <a:effectLst/>
                <a:latin typeface="roboto-bold"/>
                <a:ea typeface="Times New Roman" panose="02020603050405020304" pitchFamily="18" charset="0"/>
                <a:cs typeface="Arial" panose="020B0604020202020204" pitchFamily="34" charset="0"/>
              </a:rPr>
              <a:t>«Z </a:t>
            </a:r>
            <a:r>
              <a:rPr lang="ru-RU" sz="1800" b="1" dirty="0" err="1" smtClean="0">
                <a:solidFill>
                  <a:srgbClr val="363636"/>
                </a:solidFill>
                <a:effectLst/>
                <a:latin typeface="roboto-bold"/>
                <a:ea typeface="Times New Roman" panose="02020603050405020304" pitchFamily="18" charset="0"/>
                <a:cs typeface="Arial" panose="020B0604020202020204" pitchFamily="34" charset="0"/>
              </a:rPr>
              <a:t>ұрпағының</a:t>
            </a:r>
            <a:r>
              <a:rPr lang="ru-RU" sz="1800" b="1" dirty="0" smtClean="0">
                <a:solidFill>
                  <a:srgbClr val="363636"/>
                </a:solidFill>
                <a:effectLst/>
                <a:latin typeface="roboto-bold"/>
                <a:ea typeface="Times New Roman" panose="02020603050405020304" pitchFamily="18" charset="0"/>
                <a:cs typeface="Arial" panose="020B0604020202020204" pitchFamily="34" charset="0"/>
              </a:rPr>
              <a:t>»</a:t>
            </a:r>
            <a:r>
              <a:rPr lang="ru-RU" sz="1800" b="1" dirty="0">
                <a:solidFill>
                  <a:srgbClr val="363636"/>
                </a:solidFill>
                <a:effectLst/>
                <a:latin typeface="roboto-bold"/>
                <a:ea typeface="Times New Roman" panose="02020603050405020304" pitchFamily="18" charset="0"/>
                <a:cs typeface="Arial" panose="020B0604020202020204" pitchFamily="34" charset="0"/>
              </a:rPr>
              <a:t> бос </a:t>
            </a:r>
            <a:r>
              <a:rPr lang="ru-RU" sz="1800" b="1" dirty="0" err="1">
                <a:solidFill>
                  <a:srgbClr val="363636"/>
                </a:solidFill>
                <a:effectLst/>
                <a:latin typeface="roboto-bold"/>
                <a:ea typeface="Times New Roman" panose="02020603050405020304" pitchFamily="18" charset="0"/>
                <a:cs typeface="Arial" panose="020B0604020202020204" pitchFamily="34" charset="0"/>
              </a:rPr>
              <a:t>уақыттары жоқ</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Bef>
                <a:spcPts val="1565"/>
              </a:spcBef>
              <a:spcAft>
                <a:spcPts val="1565"/>
              </a:spcAft>
            </a:pPr>
            <a:r>
              <a:rPr lang="ru-RU" sz="1800" dirty="0">
                <a:solidFill>
                  <a:srgbClr val="363636"/>
                </a:solidFill>
                <a:effectLst/>
                <a:latin typeface="roboto-regular"/>
                <a:ea typeface="Times New Roman" panose="02020603050405020304" pitchFamily="18" charset="0"/>
                <a:cs typeface="Arial" panose="020B0604020202020204" pitchFamily="34" charset="0"/>
              </a:rPr>
              <a:t>    Z – </a:t>
            </a:r>
            <a:r>
              <a:rPr lang="ru-RU" sz="1800" dirty="0" err="1">
                <a:solidFill>
                  <a:srgbClr val="363636"/>
                </a:solidFill>
                <a:effectLst/>
                <a:latin typeface="roboto-regular"/>
                <a:ea typeface="Times New Roman" panose="02020603050405020304" pitchFamily="18" charset="0"/>
                <a:cs typeface="Arial" panose="020B0604020202020204" pitchFamily="34" charset="0"/>
              </a:rPr>
              <a:t>ұрпағы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сөздің</a:t>
            </a:r>
            <a:r>
              <a:rPr lang="ru-RU" sz="1800" dirty="0">
                <a:solidFill>
                  <a:srgbClr val="363636"/>
                </a:solidFill>
                <a:effectLst/>
                <a:latin typeface="roboto-regular"/>
                <a:ea typeface="Times New Roman" panose="02020603050405020304" pitchFamily="18" charset="0"/>
                <a:cs typeface="Arial" panose="020B0604020202020204" pitchFamily="34" charset="0"/>
              </a:rPr>
              <a:t> тура </a:t>
            </a:r>
            <a:r>
              <a:rPr lang="ru-RU" sz="1800" dirty="0" err="1">
                <a:solidFill>
                  <a:srgbClr val="363636"/>
                </a:solidFill>
                <a:effectLst/>
                <a:latin typeface="roboto-regular"/>
                <a:ea typeface="Times New Roman" panose="02020603050405020304" pitchFamily="18" charset="0"/>
                <a:cs typeface="Arial" panose="020B0604020202020204" pitchFamily="34" charset="0"/>
              </a:rPr>
              <a:t>мағынасында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әлемді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өзгертпек</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Жастардың</a:t>
            </a:r>
            <a:r>
              <a:rPr lang="ru-RU" sz="1800" dirty="0">
                <a:solidFill>
                  <a:srgbClr val="363636"/>
                </a:solidFill>
                <a:effectLst/>
                <a:latin typeface="roboto-regular"/>
                <a:ea typeface="Times New Roman" panose="02020603050405020304" pitchFamily="18" charset="0"/>
                <a:cs typeface="Arial" panose="020B0604020202020204" pitchFamily="34" charset="0"/>
              </a:rPr>
              <a:t> 60%-</a:t>
            </a:r>
            <a:r>
              <a:rPr lang="ru-RU" sz="1800" dirty="0" err="1">
                <a:solidFill>
                  <a:srgbClr val="363636"/>
                </a:solidFill>
                <a:effectLst/>
                <a:latin typeface="roboto-regular"/>
                <a:ea typeface="Times New Roman" panose="02020603050405020304" pitchFamily="18" charset="0"/>
                <a:cs typeface="Arial" panose="020B0604020202020204" pitchFamily="34" charset="0"/>
              </a:rPr>
              <a:t>ның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ойынша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олардың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жұмыстары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қоршаған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ортаға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және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қоғамға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пайда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әкелуі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тиіс</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екен</a:t>
            </a:r>
            <a:r>
              <a:rPr lang="ru-RU" sz="1800" dirty="0">
                <a:solidFill>
                  <a:srgbClr val="363636"/>
                </a:solidFill>
                <a:effectLst/>
                <a:latin typeface="roboto-regular"/>
                <a:ea typeface="Times New Roman" panose="02020603050405020304" pitchFamily="18" charset="0"/>
                <a:cs typeface="Arial" panose="020B0604020202020204" pitchFamily="34" charset="0"/>
              </a:rPr>
              <a:t>. 16 мен 19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аралығындағы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жастар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еріктілердің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қатарынан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табылуда</a:t>
            </a:r>
            <a:r>
              <a:rPr lang="ru-RU" sz="1800" dirty="0">
                <a:solidFill>
                  <a:srgbClr val="363636"/>
                </a:solidFill>
                <a:effectLst/>
                <a:latin typeface="roboto-regular"/>
                <a:ea typeface="Times New Roman" panose="02020603050405020304" pitchFamily="18" charset="0"/>
                <a:cs typeface="Arial" panose="020B0604020202020204" pitchFamily="34" charset="0"/>
              </a:rPr>
              <a:t>. Сол </a:t>
            </a:r>
            <a:r>
              <a:rPr lang="ru-RU" sz="1800" dirty="0" err="1">
                <a:solidFill>
                  <a:srgbClr val="363636"/>
                </a:solidFill>
                <a:effectLst/>
                <a:latin typeface="roboto-regular"/>
                <a:ea typeface="Times New Roman" panose="02020603050405020304" pitchFamily="18" charset="0"/>
                <a:cs typeface="Arial" panose="020B0604020202020204" pitchFamily="34" charset="0"/>
              </a:rPr>
              <a:t>себепті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ұрпақ</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мамандық</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таңдауда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әлеуметтік</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салаға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жиі</a:t>
            </a:r>
            <a:r>
              <a:rPr lang="ru-RU" sz="1800" dirty="0">
                <a:solidFill>
                  <a:srgbClr val="363636"/>
                </a:solidFill>
                <a:effectLst/>
                <a:latin typeface="roboto-regular"/>
                <a:ea typeface="Times New Roman" panose="02020603050405020304" pitchFamily="18" charset="0"/>
                <a:cs typeface="Arial" panose="020B0604020202020204" pitchFamily="34" charset="0"/>
              </a:rPr>
              <a:t> бет </a:t>
            </a:r>
            <a:r>
              <a:rPr lang="ru-RU" sz="1800" dirty="0" err="1">
                <a:solidFill>
                  <a:srgbClr val="363636"/>
                </a:solidFill>
                <a:effectLst/>
                <a:latin typeface="roboto-regular"/>
                <a:ea typeface="Times New Roman" panose="02020603050405020304" pitchFamily="18" charset="0"/>
                <a:cs typeface="Arial" panose="020B0604020202020204" pitchFamily="34" charset="0"/>
              </a:rPr>
              <a:t>бұруда</a:t>
            </a:r>
            <a:r>
              <a:rPr lang="ru-RU" sz="1800" dirty="0">
                <a:solidFill>
                  <a:srgbClr val="363636"/>
                </a:solidFill>
                <a:effectLst/>
                <a:latin typeface="roboto-regular"/>
                <a:ea typeface="Times New Roman" panose="02020603050405020304" pitchFamily="18" charset="0"/>
                <a:cs typeface="Arial" panose="020B0604020202020204" pitchFamily="34" charset="0"/>
              </a:rPr>
              <a:t>.</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Bef>
                <a:spcPts val="1565"/>
              </a:spcBef>
              <a:spcAft>
                <a:spcPts val="1565"/>
              </a:spcAft>
            </a:pPr>
            <a:r>
              <a:rPr lang="ru-RU" sz="1800" dirty="0">
                <a:solidFill>
                  <a:srgbClr val="363636"/>
                </a:solidFill>
                <a:effectLst/>
                <a:latin typeface="roboto-regular"/>
                <a:ea typeface="Times New Roman" panose="02020603050405020304" pitchFamily="18" charset="0"/>
                <a:cs typeface="Arial" panose="020B0604020202020204" pitchFamily="34" charset="0"/>
              </a:rPr>
              <a:t>    Y-</a:t>
            </a:r>
            <a:r>
              <a:rPr lang="ru-RU" sz="1800" dirty="0" err="1">
                <a:solidFill>
                  <a:srgbClr val="363636"/>
                </a:solidFill>
                <a:effectLst/>
                <a:latin typeface="roboto-regular"/>
                <a:ea typeface="Times New Roman" panose="02020603050405020304" pitchFamily="18" charset="0"/>
                <a:cs typeface="Arial" panose="020B0604020202020204" pitchFamily="34" charset="0"/>
              </a:rPr>
              <a:t>ұрпағының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өкілі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Facebook-тың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негізін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қалаушы</a:t>
            </a:r>
            <a:r>
              <a:rPr lang="ru-RU" sz="1800" dirty="0">
                <a:solidFill>
                  <a:srgbClr val="363636"/>
                </a:solidFill>
                <a:effectLst/>
                <a:latin typeface="roboto-regular"/>
                <a:ea typeface="Times New Roman" panose="02020603050405020304" pitchFamily="18" charset="0"/>
                <a:cs typeface="Arial" panose="020B0604020202020204" pitchFamily="34" charset="0"/>
              </a:rPr>
              <a:t> Марк </a:t>
            </a:r>
            <a:r>
              <a:rPr lang="ru-RU" sz="1800" dirty="0" err="1">
                <a:solidFill>
                  <a:srgbClr val="363636"/>
                </a:solidFill>
                <a:effectLst/>
                <a:latin typeface="roboto-regular"/>
                <a:ea typeface="Times New Roman" panose="02020603050405020304" pitchFamily="18" charset="0"/>
                <a:cs typeface="Arial" panose="020B0604020202020204" pitchFamily="34" charset="0"/>
              </a:rPr>
              <a:t>Цукерберг</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өз</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компаниясын</a:t>
            </a:r>
            <a:r>
              <a:rPr lang="ru-RU" sz="1800" dirty="0">
                <a:solidFill>
                  <a:srgbClr val="363636"/>
                </a:solidFill>
                <a:effectLst/>
                <a:latin typeface="roboto-regular"/>
                <a:ea typeface="Times New Roman" panose="02020603050405020304" pitchFamily="18" charset="0"/>
                <a:cs typeface="Arial" panose="020B0604020202020204" pitchFamily="34" charset="0"/>
              </a:rPr>
              <a:t> 20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жасында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қаласа</a:t>
            </a:r>
            <a:r>
              <a:rPr lang="ru-RU" sz="1800" dirty="0">
                <a:solidFill>
                  <a:srgbClr val="363636"/>
                </a:solidFill>
                <a:effectLst/>
                <a:latin typeface="roboto-regular"/>
                <a:ea typeface="Times New Roman" panose="02020603050405020304" pitchFamily="18" charset="0"/>
                <a:cs typeface="Arial" panose="020B0604020202020204" pitchFamily="34" charset="0"/>
              </a:rPr>
              <a:t>, Z – </a:t>
            </a:r>
            <a:r>
              <a:rPr lang="ru-RU" sz="1800" dirty="0" err="1">
                <a:solidFill>
                  <a:srgbClr val="363636"/>
                </a:solidFill>
                <a:effectLst/>
                <a:latin typeface="roboto-regular"/>
                <a:ea typeface="Times New Roman" panose="02020603050405020304" pitchFamily="18" charset="0"/>
                <a:cs typeface="Arial" panose="020B0604020202020204" pitchFamily="34" charset="0"/>
              </a:rPr>
              <a:t>ұрпақтары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өздерінің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қоғамдық</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белсенділіктерін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одан</a:t>
            </a:r>
            <a:r>
              <a:rPr lang="ru-RU" sz="1800" dirty="0">
                <a:solidFill>
                  <a:srgbClr val="363636"/>
                </a:solidFill>
                <a:effectLst/>
                <a:latin typeface="roboto-regular"/>
                <a:ea typeface="Times New Roman" panose="02020603050405020304" pitchFamily="18" charset="0"/>
                <a:cs typeface="Arial" panose="020B0604020202020204" pitchFamily="34" charset="0"/>
              </a:rPr>
              <a:t> да </a:t>
            </a:r>
            <a:r>
              <a:rPr lang="ru-RU" sz="1800" dirty="0" err="1">
                <a:solidFill>
                  <a:srgbClr val="363636"/>
                </a:solidFill>
                <a:effectLst/>
                <a:latin typeface="roboto-regular"/>
                <a:ea typeface="Times New Roman" panose="02020603050405020304" pitchFamily="18" charset="0"/>
                <a:cs typeface="Arial" panose="020B0604020202020204" pitchFamily="34" charset="0"/>
              </a:rPr>
              <a:t>ерте</a:t>
            </a:r>
            <a:r>
              <a:rPr lang="ru-RU" sz="1800" dirty="0">
                <a:solidFill>
                  <a:srgbClr val="363636"/>
                </a:solidFill>
                <a:effectLst/>
                <a:latin typeface="roboto-regular"/>
                <a:ea typeface="Times New Roman" panose="02020603050405020304" pitchFamily="18" charset="0"/>
                <a:cs typeface="Arial" panose="020B0604020202020204" pitchFamily="34" charset="0"/>
              </a:rPr>
              <a:t>, 13-16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жаста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бастауда</a:t>
            </a:r>
            <a:r>
              <a:rPr lang="ru-RU" sz="1800" dirty="0">
                <a:solidFill>
                  <a:srgbClr val="363636"/>
                </a:solidFill>
                <a:effectLst/>
                <a:latin typeface="roboto-regular"/>
                <a:ea typeface="Times New Roman" panose="02020603050405020304" pitchFamily="18" charset="0"/>
                <a:cs typeface="Arial" panose="020B0604020202020204" pitchFamily="34" charset="0"/>
              </a:rPr>
              <a:t>.</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x-none" dirty="0"/>
          </a:p>
        </p:txBody>
      </p:sp>
    </p:spTree>
    <p:extLst>
      <p:ext uri="{BB962C8B-B14F-4D97-AF65-F5344CB8AC3E}">
        <p14:creationId xmlns:p14="http://schemas.microsoft.com/office/powerpoint/2010/main" xmlns="" val="3582987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D4128C89-8F64-4C37-B2CC-564592AA9757}"/>
              </a:ext>
            </a:extLst>
          </p:cNvPr>
          <p:cNvSpPr>
            <a:spLocks noGrp="1"/>
          </p:cNvSpPr>
          <p:nvPr>
            <p:ph idx="1"/>
          </p:nvPr>
        </p:nvSpPr>
        <p:spPr>
          <a:xfrm>
            <a:off x="609598" y="548680"/>
            <a:ext cx="6770713" cy="5492683"/>
          </a:xfrm>
        </p:spPr>
        <p:txBody>
          <a:bodyPr/>
          <a:lstStyle/>
          <a:p>
            <a:pPr algn="ctr">
              <a:lnSpc>
                <a:spcPct val="115000"/>
              </a:lnSpc>
              <a:spcAft>
                <a:spcPts val="1000"/>
              </a:spcAft>
            </a:pPr>
            <a:r>
              <a:rPr lang="ru-RU" sz="1800" b="1" dirty="0">
                <a:solidFill>
                  <a:srgbClr val="363636"/>
                </a:solidFill>
                <a:effectLst/>
                <a:latin typeface="roboto-bold"/>
                <a:ea typeface="Times New Roman" panose="02020603050405020304" pitchFamily="18" charset="0"/>
                <a:cs typeface="Arial" panose="020B0604020202020204" pitchFamily="34" charset="0"/>
              </a:rPr>
              <a:t>«Z </a:t>
            </a:r>
            <a:r>
              <a:rPr lang="ru-RU" sz="1800" b="1" dirty="0" err="1">
                <a:solidFill>
                  <a:srgbClr val="363636"/>
                </a:solidFill>
                <a:effectLst/>
                <a:latin typeface="roboto-bold"/>
                <a:ea typeface="Times New Roman" panose="02020603050405020304" pitchFamily="18" charset="0"/>
                <a:cs typeface="Arial" panose="020B0604020202020204" pitchFamily="34" charset="0"/>
              </a:rPr>
              <a:t>ұрпағы</a:t>
            </a:r>
            <a:r>
              <a:rPr lang="ru-RU" sz="1800" b="1" dirty="0">
                <a:solidFill>
                  <a:srgbClr val="363636"/>
                </a:solidFill>
                <a:effectLst/>
                <a:latin typeface="roboto-bold"/>
                <a:ea typeface="Times New Roman" panose="02020603050405020304" pitchFamily="18" charset="0"/>
                <a:cs typeface="Arial" panose="020B0604020202020204" pitchFamily="34" charset="0"/>
              </a:rPr>
              <a:t>» </a:t>
            </a:r>
            <a:r>
              <a:rPr lang="ru-RU" sz="1800" b="1" dirty="0" err="1">
                <a:solidFill>
                  <a:srgbClr val="363636"/>
                </a:solidFill>
                <a:effectLst/>
                <a:latin typeface="roboto-bold"/>
                <a:ea typeface="Times New Roman" panose="02020603050405020304" pitchFamily="18" charset="0"/>
                <a:cs typeface="Arial" panose="020B0604020202020204" pitchFamily="34" charset="0"/>
              </a:rPr>
              <a:t>әлемге</a:t>
            </a:r>
            <a:r>
              <a:rPr lang="ru-RU" sz="1800" b="1" dirty="0">
                <a:solidFill>
                  <a:srgbClr val="363636"/>
                </a:solidFill>
                <a:effectLst/>
                <a:latin typeface="roboto-bold"/>
                <a:ea typeface="Times New Roman" panose="02020603050405020304" pitchFamily="18" charset="0"/>
                <a:cs typeface="Arial" panose="020B0604020202020204" pitchFamily="34" charset="0"/>
              </a:rPr>
              <a:t> </a:t>
            </a:r>
            <a:r>
              <a:rPr lang="ru-RU" sz="1800" b="1" dirty="0" err="1">
                <a:solidFill>
                  <a:srgbClr val="363636"/>
                </a:solidFill>
                <a:effectLst/>
                <a:latin typeface="roboto-bold"/>
                <a:ea typeface="Times New Roman" panose="02020603050405020304" pitchFamily="18" charset="0"/>
                <a:cs typeface="Arial" panose="020B0604020202020204" pitchFamily="34" charset="0"/>
              </a:rPr>
              <a:t>шынайы</a:t>
            </a:r>
            <a:r>
              <a:rPr lang="ru-RU" sz="1800" b="1" dirty="0">
                <a:solidFill>
                  <a:srgbClr val="363636"/>
                </a:solidFill>
                <a:effectLst/>
                <a:latin typeface="roboto-bold"/>
                <a:ea typeface="Times New Roman" panose="02020603050405020304" pitchFamily="18" charset="0"/>
                <a:cs typeface="Arial" panose="020B0604020202020204" pitchFamily="34" charset="0"/>
              </a:rPr>
              <a:t> </a:t>
            </a:r>
            <a:r>
              <a:rPr lang="ru-RU" sz="1800" b="1" dirty="0" err="1">
                <a:solidFill>
                  <a:srgbClr val="363636"/>
                </a:solidFill>
                <a:effectLst/>
                <a:latin typeface="roboto-bold"/>
                <a:ea typeface="Times New Roman" panose="02020603050405020304" pitchFamily="18" charset="0"/>
                <a:cs typeface="Arial" panose="020B0604020202020204" pitchFamily="34" charset="0"/>
              </a:rPr>
              <a:t>қарайды</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Bef>
                <a:spcPts val="1565"/>
              </a:spcBef>
              <a:spcAft>
                <a:spcPts val="1565"/>
              </a:spcAft>
            </a:pP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Олар</a:t>
            </a:r>
            <a:r>
              <a:rPr lang="ru-RU" sz="1800" dirty="0">
                <a:solidFill>
                  <a:srgbClr val="363636"/>
                </a:solidFill>
                <a:effectLst/>
                <a:latin typeface="roboto-regular"/>
                <a:ea typeface="Times New Roman" panose="02020603050405020304" pitchFamily="18" charset="0"/>
                <a:cs typeface="Arial" panose="020B0604020202020204" pitchFamily="34" charset="0"/>
              </a:rPr>
              <a:t> «11 </a:t>
            </a:r>
            <a:r>
              <a:rPr lang="ru-RU" sz="1800" dirty="0" err="1">
                <a:solidFill>
                  <a:srgbClr val="363636"/>
                </a:solidFill>
                <a:effectLst/>
                <a:latin typeface="roboto-regular"/>
                <a:ea typeface="Times New Roman" panose="02020603050405020304" pitchFamily="18" charset="0"/>
                <a:cs typeface="Arial" panose="020B0604020202020204" pitchFamily="34" charset="0"/>
              </a:rPr>
              <a:t>қыркүйек</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күнінен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кейінгі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әлемде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өсіп</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келеді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Бұл</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әлемнің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атмосферасы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хаосқа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жалпыәлемдік</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тұрақсыздыққа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және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сенімсіздікке</a:t>
            </a:r>
            <a:r>
              <a:rPr lang="ru-RU" sz="1800" dirty="0">
                <a:solidFill>
                  <a:srgbClr val="363636"/>
                </a:solidFill>
                <a:effectLst/>
                <a:latin typeface="roboto-regular"/>
                <a:ea typeface="Times New Roman" panose="02020603050405020304" pitchFamily="18" charset="0"/>
                <a:cs typeface="Arial" panose="020B0604020202020204" pitchFamily="34" charset="0"/>
              </a:rPr>
              <a:t> толы.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Жастар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аға буынның қателіктерінен көп </a:t>
            </a:r>
            <a:r>
              <a:rPr lang="ru-RU" sz="1800" dirty="0" err="1" smtClean="0">
                <a:solidFill>
                  <a:srgbClr val="363636"/>
                </a:solidFill>
                <a:effectLst/>
                <a:latin typeface="roboto-regular"/>
                <a:ea typeface="Times New Roman" panose="02020603050405020304" pitchFamily="18" charset="0"/>
                <a:cs typeface="Arial" panose="020B0604020202020204" pitchFamily="34" charset="0"/>
              </a:rPr>
              <a:t>нәрсе үйренуде</a:t>
            </a:r>
            <a:r>
              <a:rPr lang="ru-RU" sz="1800" dirty="0" err="1">
                <a:solidFill>
                  <a:srgbClr val="363636"/>
                </a:solidFill>
                <a:effectLst/>
                <a:latin typeface="roboto-regular"/>
                <a:ea typeface="Times New Roman" panose="02020603050405020304" pitchFamily="18" charset="0"/>
                <a:cs typeface="Arial" panose="020B0604020202020204" pitchFamily="34" charset="0"/>
              </a:rPr>
              <a:t>.</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Білім</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алып</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өзін тұлға ретінде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дамыту</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үшін шет</a:t>
            </a:r>
            <a:r>
              <a:rPr lang="ru-RU" sz="1800" dirty="0">
                <a:solidFill>
                  <a:srgbClr val="363636"/>
                </a:solidFill>
                <a:effectLst/>
                <a:latin typeface="roboto-regular"/>
                <a:ea typeface="Times New Roman" panose="02020603050405020304" pitchFamily="18" charset="0"/>
                <a:cs typeface="Arial" panose="020B0604020202020204" pitchFamily="34" charset="0"/>
              </a:rPr>
              <a:t> ел </a:t>
            </a:r>
            <a:r>
              <a:rPr lang="ru-RU" sz="1800" dirty="0" err="1">
                <a:solidFill>
                  <a:srgbClr val="363636"/>
                </a:solidFill>
                <a:effectLst/>
                <a:latin typeface="roboto-regular"/>
                <a:ea typeface="Times New Roman" panose="02020603050405020304" pitchFamily="18" charset="0"/>
                <a:cs typeface="Arial" panose="020B0604020202020204" pitchFamily="34" charset="0"/>
              </a:rPr>
              <a:t>асудан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қорықпайды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endParaRPr lang="ru-RU" sz="1800" dirty="0" smtClean="0">
              <a:solidFill>
                <a:srgbClr val="363636"/>
              </a:solidFill>
              <a:effectLst/>
              <a:latin typeface="roboto-regular"/>
              <a:ea typeface="Times New Roman" panose="02020603050405020304" pitchFamily="18" charset="0"/>
              <a:cs typeface="Arial" panose="020B0604020202020204" pitchFamily="34" charset="0"/>
            </a:endParaRPr>
          </a:p>
          <a:p>
            <a:pPr algn="ctr">
              <a:lnSpc>
                <a:spcPct val="115000"/>
              </a:lnSpc>
              <a:spcBef>
                <a:spcPts val="1565"/>
              </a:spcBef>
              <a:spcAft>
                <a:spcPts val="1565"/>
              </a:spcAft>
            </a:pPr>
            <a:r>
              <a:rPr lang="ru-RU" sz="1800" dirty="0" smtClean="0">
                <a:solidFill>
                  <a:srgbClr val="363636"/>
                </a:solidFill>
                <a:effectLst/>
                <a:latin typeface="roboto-regular"/>
                <a:ea typeface="Times New Roman" panose="02020603050405020304" pitchFamily="18" charset="0"/>
                <a:cs typeface="Arial" panose="020B0604020202020204" pitchFamily="34" charset="0"/>
              </a:rPr>
              <a:t>Z </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ұрпағының әр екінші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өкілі жоғары білім</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алған</a:t>
            </a:r>
            <a:r>
              <a:rPr lang="ru-RU" sz="1800" dirty="0">
                <a:solidFill>
                  <a:srgbClr val="363636"/>
                </a:solidFill>
                <a:effectLst/>
                <a:latin typeface="roboto-regular"/>
                <a:ea typeface="Times New Roman" panose="02020603050405020304" pitchFamily="18" charset="0"/>
                <a:cs typeface="Arial" panose="020B0604020202020204" pitchFamily="34" charset="0"/>
              </a:rPr>
              <a:t>, ал </a:t>
            </a:r>
            <a:r>
              <a:rPr lang="ru-RU" sz="1800" dirty="0" err="1">
                <a:solidFill>
                  <a:srgbClr val="363636"/>
                </a:solidFill>
                <a:effectLst/>
                <a:latin typeface="roboto-regular"/>
                <a:ea typeface="Times New Roman" panose="02020603050405020304" pitchFamily="18" charset="0"/>
                <a:cs typeface="Arial" panose="020B0604020202020204" pitchFamily="34" charset="0"/>
              </a:rPr>
              <a:t>Y-ұрпағының әр үшінші өкілінің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X-ұрпағының әр төртінші өкілінің жоғары білімі</a:t>
            </a:r>
            <a:r>
              <a:rPr lang="ru-RU" sz="1800" dirty="0">
                <a:solidFill>
                  <a:srgbClr val="363636"/>
                </a:solidFill>
                <a:effectLst/>
                <a:latin typeface="roboto-regular"/>
                <a:ea typeface="Times New Roman" panose="02020603050405020304" pitchFamily="18" charset="0"/>
                <a:cs typeface="Arial" panose="020B0604020202020204" pitchFamily="34" charset="0"/>
              </a:rPr>
              <a:t> бар.</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x-none" dirty="0"/>
          </a:p>
        </p:txBody>
      </p:sp>
    </p:spTree>
    <p:extLst>
      <p:ext uri="{BB962C8B-B14F-4D97-AF65-F5344CB8AC3E}">
        <p14:creationId xmlns:p14="http://schemas.microsoft.com/office/powerpoint/2010/main" xmlns="" val="1980889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D7FE775-24B9-4430-AAEA-C6BD09A672DE}"/>
              </a:ext>
            </a:extLst>
          </p:cNvPr>
          <p:cNvSpPr>
            <a:spLocks noGrp="1"/>
          </p:cNvSpPr>
          <p:nvPr>
            <p:ph type="title"/>
          </p:nvPr>
        </p:nvSpPr>
        <p:spPr/>
        <p:txBody>
          <a:bodyPr/>
          <a:lstStyle/>
          <a:p>
            <a:endParaRPr lang="x-none"/>
          </a:p>
        </p:txBody>
      </p:sp>
      <p:sp>
        <p:nvSpPr>
          <p:cNvPr id="3" name="Объект 2">
            <a:extLst>
              <a:ext uri="{FF2B5EF4-FFF2-40B4-BE49-F238E27FC236}">
                <a16:creationId xmlns:a16="http://schemas.microsoft.com/office/drawing/2014/main" xmlns="" id="{68BBD6D2-B970-40FF-ADD2-3EC43F13D664}"/>
              </a:ext>
            </a:extLst>
          </p:cNvPr>
          <p:cNvSpPr>
            <a:spLocks noGrp="1"/>
          </p:cNvSpPr>
          <p:nvPr>
            <p:ph idx="1"/>
          </p:nvPr>
        </p:nvSpPr>
        <p:spPr/>
        <p:txBody>
          <a:bodyPr/>
          <a:lstStyle/>
          <a:p>
            <a:endParaRPr lang="x-none"/>
          </a:p>
        </p:txBody>
      </p:sp>
      <p:pic>
        <p:nvPicPr>
          <p:cNvPr id="4" name="Рисунок 3">
            <a:extLst>
              <a:ext uri="{FF2B5EF4-FFF2-40B4-BE49-F238E27FC236}">
                <a16:creationId xmlns:a16="http://schemas.microsoft.com/office/drawing/2014/main" xmlns="" id="{10DC654B-3AD7-4F69-A1CA-2DF609E67525}"/>
              </a:ext>
            </a:extLst>
          </p:cNvPr>
          <p:cNvPicPr>
            <a:picLocks/>
          </p:cNvPicPr>
          <p:nvPr/>
        </p:nvPicPr>
        <p:blipFill>
          <a:blip r:embed="rId2"/>
          <a:srcRect/>
          <a:stretch>
            <a:fillRect/>
          </a:stretch>
        </p:blipFill>
        <p:spPr bwMode="auto">
          <a:xfrm>
            <a:off x="-303212" y="-253365"/>
            <a:ext cx="9750425" cy="7364730"/>
          </a:xfrm>
          <a:prstGeom prst="rect">
            <a:avLst/>
          </a:prstGeom>
          <a:noFill/>
          <a:ln w="9525">
            <a:noFill/>
            <a:miter lim="800000"/>
            <a:headEnd/>
            <a:tailEnd/>
          </a:ln>
        </p:spPr>
      </p:pic>
    </p:spTree>
    <p:extLst>
      <p:ext uri="{BB962C8B-B14F-4D97-AF65-F5344CB8AC3E}">
        <p14:creationId xmlns:p14="http://schemas.microsoft.com/office/powerpoint/2010/main" xmlns="" val="1335479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0180D08B-B632-442E-99AD-6760B71C30CF}"/>
              </a:ext>
            </a:extLst>
          </p:cNvPr>
          <p:cNvSpPr>
            <a:spLocks noGrp="1"/>
          </p:cNvSpPr>
          <p:nvPr>
            <p:ph idx="1"/>
          </p:nvPr>
        </p:nvSpPr>
        <p:spPr>
          <a:xfrm>
            <a:off x="609599" y="548680"/>
            <a:ext cx="6347714" cy="5492683"/>
          </a:xfrm>
        </p:spPr>
        <p:txBody>
          <a:bodyPr>
            <a:normAutofit fontScale="92500" lnSpcReduction="10000"/>
          </a:bodyPr>
          <a:lstStyle/>
          <a:p>
            <a:pPr algn="ctr">
              <a:lnSpc>
                <a:spcPct val="115000"/>
              </a:lnSpc>
              <a:spcAft>
                <a:spcPts val="1000"/>
              </a:spcAft>
            </a:pPr>
            <a:r>
              <a:rPr lang="ru-RU" sz="1800" b="1" dirty="0">
                <a:solidFill>
                  <a:srgbClr val="363636"/>
                </a:solidFill>
                <a:effectLst/>
                <a:latin typeface="roboto-bold"/>
                <a:ea typeface="Times New Roman" panose="02020603050405020304" pitchFamily="18" charset="0"/>
                <a:cs typeface="Arial" panose="020B0604020202020204" pitchFamily="34" charset="0"/>
              </a:rPr>
              <a:t>«Z </a:t>
            </a:r>
            <a:r>
              <a:rPr lang="ru-RU" sz="1800" b="1" dirty="0" err="1">
                <a:solidFill>
                  <a:srgbClr val="363636"/>
                </a:solidFill>
                <a:effectLst/>
                <a:latin typeface="roboto-bold"/>
                <a:ea typeface="Times New Roman" panose="02020603050405020304" pitchFamily="18" charset="0"/>
                <a:cs typeface="Arial" panose="020B0604020202020204" pitchFamily="34" charset="0"/>
              </a:rPr>
              <a:t>ұрпағы</a:t>
            </a:r>
            <a:r>
              <a:rPr lang="ru-RU" sz="1800" b="1" dirty="0">
                <a:solidFill>
                  <a:srgbClr val="363636"/>
                </a:solidFill>
                <a:effectLst/>
                <a:latin typeface="roboto-bold"/>
                <a:ea typeface="Times New Roman" panose="02020603050405020304" pitchFamily="18" charset="0"/>
                <a:cs typeface="Arial" panose="020B0604020202020204" pitchFamily="34" charset="0"/>
              </a:rPr>
              <a:t>» </a:t>
            </a:r>
            <a:r>
              <a:rPr lang="ru-RU" sz="1800" b="1" dirty="0" err="1">
                <a:solidFill>
                  <a:srgbClr val="363636"/>
                </a:solidFill>
                <a:effectLst/>
                <a:latin typeface="roboto-bold"/>
                <a:ea typeface="Times New Roman" panose="02020603050405020304" pitchFamily="18" charset="0"/>
                <a:cs typeface="Arial" panose="020B0604020202020204" pitchFamily="34" charset="0"/>
              </a:rPr>
              <a:t>тәуелсіз</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Bef>
                <a:spcPts val="1565"/>
              </a:spcBef>
              <a:spcAft>
                <a:spcPts val="1565"/>
              </a:spcAft>
            </a:pP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Олар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өздерінің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жасаған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істеріне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айтқан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сөздеріне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жауап</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беруге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дайын</a:t>
            </a:r>
            <a:r>
              <a:rPr lang="ru-RU" sz="1800" dirty="0">
                <a:solidFill>
                  <a:srgbClr val="363636"/>
                </a:solidFill>
                <a:effectLst/>
                <a:latin typeface="roboto-regular"/>
                <a:ea typeface="Times New Roman" panose="02020603050405020304" pitchFamily="18" charset="0"/>
                <a:cs typeface="Arial" panose="020B0604020202020204" pitchFamily="34" charset="0"/>
              </a:rPr>
              <a:t>. Бала бола </a:t>
            </a:r>
            <a:r>
              <a:rPr lang="ru-RU" sz="1800" dirty="0" err="1">
                <a:solidFill>
                  <a:srgbClr val="363636"/>
                </a:solidFill>
                <a:effectLst/>
                <a:latin typeface="roboto-regular"/>
                <a:ea typeface="Times New Roman" panose="02020603050405020304" pitchFamily="18" charset="0"/>
                <a:cs typeface="Arial" panose="020B0604020202020204" pitchFamily="34" charset="0"/>
              </a:rPr>
              <a:t>тұра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балалықтан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ерте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шығады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Қолға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түскен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қаражатты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шашпай</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жинақтауға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ұмтылады</a:t>
            </a:r>
            <a:r>
              <a:rPr lang="ru-RU" sz="1800" dirty="0">
                <a:solidFill>
                  <a:srgbClr val="363636"/>
                </a:solidFill>
                <a:effectLst/>
                <a:latin typeface="roboto-regular"/>
                <a:ea typeface="Times New Roman" panose="02020603050405020304" pitchFamily="18" charset="0"/>
                <a:cs typeface="Arial" panose="020B0604020202020204" pitchFamily="34" charset="0"/>
              </a:rPr>
              <a:t>. Z – </a:t>
            </a:r>
            <a:r>
              <a:rPr lang="ru-RU" sz="1800" dirty="0" err="1">
                <a:solidFill>
                  <a:srgbClr val="363636"/>
                </a:solidFill>
                <a:effectLst/>
                <a:latin typeface="roboto-regular"/>
                <a:ea typeface="Times New Roman" panose="02020603050405020304" pitchFamily="18" charset="0"/>
                <a:cs typeface="Arial" panose="020B0604020202020204" pitchFamily="34" charset="0"/>
              </a:rPr>
              <a:t>ұрпақтарымен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сауал</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жүргізген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кезде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олардың</a:t>
            </a:r>
            <a:r>
              <a:rPr lang="ru-RU" sz="1800" dirty="0">
                <a:solidFill>
                  <a:srgbClr val="363636"/>
                </a:solidFill>
                <a:effectLst/>
                <a:latin typeface="roboto-regular"/>
                <a:ea typeface="Times New Roman" panose="02020603050405020304" pitchFamily="18" charset="0"/>
                <a:cs typeface="Arial" panose="020B0604020202020204" pitchFamily="34" charset="0"/>
              </a:rPr>
              <a:t> тек 25% </a:t>
            </a:r>
            <a:r>
              <a:rPr lang="ru-RU" sz="1800" dirty="0" err="1">
                <a:solidFill>
                  <a:srgbClr val="363636"/>
                </a:solidFill>
                <a:effectLst/>
                <a:latin typeface="roboto-regular"/>
                <a:ea typeface="Times New Roman" panose="02020603050405020304" pitchFamily="18" charset="0"/>
                <a:cs typeface="Arial" panose="020B0604020202020204" pitchFamily="34" charset="0"/>
              </a:rPr>
              <a:t>ғана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көшедегі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төбелестерге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қатысқан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екен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Салыстырмалы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түрде</a:t>
            </a:r>
            <a:r>
              <a:rPr lang="ru-RU" sz="1800" dirty="0">
                <a:solidFill>
                  <a:srgbClr val="363636"/>
                </a:solidFill>
                <a:effectLst/>
                <a:latin typeface="roboto-regular"/>
                <a:ea typeface="Times New Roman" panose="02020603050405020304" pitchFamily="18" charset="0"/>
                <a:cs typeface="Arial" panose="020B0604020202020204" pitchFamily="34" charset="0"/>
              </a:rPr>
              <a:t> Y-</a:t>
            </a:r>
            <a:r>
              <a:rPr lang="ru-RU" sz="1800" dirty="0" err="1">
                <a:solidFill>
                  <a:srgbClr val="363636"/>
                </a:solidFill>
                <a:effectLst/>
                <a:latin typeface="roboto-regular"/>
                <a:ea typeface="Times New Roman" panose="02020603050405020304" pitchFamily="18" charset="0"/>
                <a:cs typeface="Arial" panose="020B0604020202020204" pitchFamily="34" charset="0"/>
              </a:rPr>
              <a:t>ұрпақтарының</a:t>
            </a:r>
            <a:r>
              <a:rPr lang="ru-RU" sz="1800" dirty="0">
                <a:solidFill>
                  <a:srgbClr val="363636"/>
                </a:solidFill>
                <a:effectLst/>
                <a:latin typeface="roboto-regular"/>
                <a:ea typeface="Times New Roman" panose="02020603050405020304" pitchFamily="18" charset="0"/>
                <a:cs typeface="Arial" panose="020B0604020202020204" pitchFamily="34" charset="0"/>
              </a:rPr>
              <a:t> 42%-</a:t>
            </a:r>
            <a:r>
              <a:rPr lang="ru-RU" sz="1800" dirty="0" err="1">
                <a:solidFill>
                  <a:srgbClr val="363636"/>
                </a:solidFill>
                <a:effectLst/>
                <a:latin typeface="roboto-regular"/>
                <a:ea typeface="Times New Roman" panose="02020603050405020304" pitchFamily="18" charset="0"/>
                <a:cs typeface="Arial" panose="020B0604020202020204" pitchFamily="34" charset="0"/>
              </a:rPr>
              <a:t>көше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төбелестерінің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ортасында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болған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Сондай-ақ</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буын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арасында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денсаулыққа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зиянды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заттарды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тиым</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салынған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өнімдерді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пайдалану</a:t>
            </a:r>
            <a:r>
              <a:rPr lang="ru-RU" sz="1800" dirty="0">
                <a:solidFill>
                  <a:srgbClr val="363636"/>
                </a:solidFill>
                <a:effectLst/>
                <a:latin typeface="roboto-regular"/>
                <a:ea typeface="Times New Roman" panose="02020603050405020304" pitchFamily="18" charset="0"/>
                <a:cs typeface="Arial" panose="020B0604020202020204" pitchFamily="34" charset="0"/>
              </a:rPr>
              <a:t> саны </a:t>
            </a:r>
            <a:r>
              <a:rPr lang="ru-RU" sz="1800" dirty="0" err="1">
                <a:solidFill>
                  <a:srgbClr val="363636"/>
                </a:solidFill>
                <a:effectLst/>
                <a:latin typeface="roboto-regular"/>
                <a:ea typeface="Times New Roman" panose="02020603050405020304" pitchFamily="18" charset="0"/>
                <a:cs typeface="Arial" panose="020B0604020202020204" pitchFamily="34" charset="0"/>
              </a:rPr>
              <a:t>төмен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Олардың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ата-аналары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қамқорлықты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шектен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тыс</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пайдаланбайды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Нәтижесінде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балалар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арасында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жеке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уақыт</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және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жеке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кеңістік</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деген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ұғымдар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сіңісіп</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кеткен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Олар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өздерінің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шабытын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ойларына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келген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сұрақтардың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жауабын</a:t>
            </a:r>
            <a:r>
              <a:rPr lang="ru-RU" sz="1800" dirty="0">
                <a:solidFill>
                  <a:srgbClr val="363636"/>
                </a:solidFill>
                <a:effectLst/>
                <a:latin typeface="roboto-regular"/>
                <a:ea typeface="Times New Roman" panose="02020603050405020304" pitchFamily="18" charset="0"/>
                <a:cs typeface="Arial" panose="020B0604020202020204" pitchFamily="34" charset="0"/>
              </a:rPr>
              <a:t> интернет </a:t>
            </a:r>
            <a:r>
              <a:rPr lang="ru-RU" sz="1800" dirty="0" err="1">
                <a:solidFill>
                  <a:srgbClr val="363636"/>
                </a:solidFill>
                <a:effectLst/>
                <a:latin typeface="roboto-regular"/>
                <a:ea typeface="Times New Roman" panose="02020603050405020304" pitchFamily="18" charset="0"/>
                <a:cs typeface="Arial" panose="020B0604020202020204" pitchFamily="34" charset="0"/>
              </a:rPr>
              <a:t>кеңістігінен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табады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Тәуелсіздікпен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қатар</a:t>
            </a:r>
            <a:r>
              <a:rPr lang="ru-RU" sz="1800" dirty="0">
                <a:solidFill>
                  <a:srgbClr val="363636"/>
                </a:solidFill>
                <a:effectLst/>
                <a:latin typeface="roboto-regular"/>
                <a:ea typeface="Times New Roman" panose="02020603050405020304" pitchFamily="18" charset="0"/>
                <a:cs typeface="Arial" panose="020B0604020202020204" pitchFamily="34" charset="0"/>
              </a:rPr>
              <a:t>, Z – </a:t>
            </a:r>
            <a:r>
              <a:rPr lang="ru-RU" sz="1800" dirty="0" err="1">
                <a:solidFill>
                  <a:srgbClr val="363636"/>
                </a:solidFill>
                <a:effectLst/>
                <a:latin typeface="roboto-regular"/>
                <a:ea typeface="Times New Roman" panose="02020603050405020304" pitchFamily="18" charset="0"/>
                <a:cs typeface="Arial" panose="020B0604020202020204" pitchFamily="34" charset="0"/>
              </a:rPr>
              <a:t>ұрпақтары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ата-әженің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мейірімін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көріп</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ата</a:t>
            </a:r>
            <a:r>
              <a:rPr lang="ru-RU" sz="1800" dirty="0">
                <a:solidFill>
                  <a:srgbClr val="363636"/>
                </a:solidFill>
                <a:effectLst/>
                <a:latin typeface="roboto-regular"/>
                <a:ea typeface="Times New Roman" panose="02020603050405020304" pitchFamily="18" charset="0"/>
                <a:cs typeface="Arial" panose="020B0604020202020204" pitchFamily="34" charset="0"/>
              </a:rPr>
              <a:t>-баба </a:t>
            </a:r>
            <a:r>
              <a:rPr lang="ru-RU" sz="1800" dirty="0" err="1">
                <a:solidFill>
                  <a:srgbClr val="363636"/>
                </a:solidFill>
                <a:effectLst/>
                <a:latin typeface="roboto-regular"/>
                <a:ea typeface="Times New Roman" panose="02020603050405020304" pitchFamily="18" charset="0"/>
                <a:cs typeface="Arial" panose="020B0604020202020204" pitchFamily="34" charset="0"/>
              </a:rPr>
              <a:t>құндылықтарының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мазмұнымен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етене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таныс</a:t>
            </a:r>
            <a:r>
              <a:rPr lang="ru-RU" sz="1800" dirty="0">
                <a:solidFill>
                  <a:srgbClr val="363636"/>
                </a:solidFill>
                <a:effectLst/>
                <a:latin typeface="roboto-regular"/>
                <a:ea typeface="Times New Roman" panose="02020603050405020304" pitchFamily="18" charset="0"/>
                <a:cs typeface="Arial" panose="020B0604020202020204" pitchFamily="34" charset="0"/>
              </a:rPr>
              <a:t>.</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x-none" dirty="0"/>
          </a:p>
        </p:txBody>
      </p:sp>
    </p:spTree>
    <p:extLst>
      <p:ext uri="{BB962C8B-B14F-4D97-AF65-F5344CB8AC3E}">
        <p14:creationId xmlns:p14="http://schemas.microsoft.com/office/powerpoint/2010/main" xmlns="" val="64735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F12043C-C7E9-43A2-8A51-3248F7AFC4D0}"/>
              </a:ext>
            </a:extLst>
          </p:cNvPr>
          <p:cNvSpPr>
            <a:spLocks noGrp="1"/>
          </p:cNvSpPr>
          <p:nvPr>
            <p:ph idx="1"/>
          </p:nvPr>
        </p:nvSpPr>
        <p:spPr>
          <a:xfrm>
            <a:off x="609598" y="548680"/>
            <a:ext cx="6626697" cy="5832648"/>
          </a:xfrm>
        </p:spPr>
        <p:txBody>
          <a:bodyPr>
            <a:normAutofit/>
          </a:bodyPr>
          <a:lstStyle/>
          <a:p>
            <a:pPr algn="ctr">
              <a:lnSpc>
                <a:spcPct val="115000"/>
              </a:lnSpc>
              <a:spcAft>
                <a:spcPts val="1000"/>
              </a:spcAft>
            </a:pPr>
            <a:r>
              <a:rPr lang="ru-RU" sz="1800" b="1" dirty="0">
                <a:solidFill>
                  <a:srgbClr val="363636"/>
                </a:solidFill>
                <a:effectLst/>
                <a:latin typeface="roboto-bold"/>
                <a:ea typeface="Times New Roman" panose="02020603050405020304" pitchFamily="18" charset="0"/>
                <a:cs typeface="Arial" panose="020B0604020202020204" pitchFamily="34" charset="0"/>
              </a:rPr>
              <a:t>«Z </a:t>
            </a:r>
            <a:r>
              <a:rPr lang="ru-RU" sz="1800" b="1" dirty="0" err="1">
                <a:solidFill>
                  <a:srgbClr val="363636"/>
                </a:solidFill>
                <a:effectLst/>
                <a:latin typeface="roboto-bold"/>
                <a:ea typeface="Times New Roman" panose="02020603050405020304" pitchFamily="18" charset="0"/>
                <a:cs typeface="Arial" panose="020B0604020202020204" pitchFamily="34" charset="0"/>
              </a:rPr>
              <a:t>ұрпағы</a:t>
            </a:r>
            <a:r>
              <a:rPr lang="ru-RU" sz="1800" b="1" dirty="0">
                <a:solidFill>
                  <a:srgbClr val="363636"/>
                </a:solidFill>
                <a:effectLst/>
                <a:latin typeface="roboto-bold"/>
                <a:ea typeface="Times New Roman" panose="02020603050405020304" pitchFamily="18" charset="0"/>
                <a:cs typeface="Arial" panose="020B0604020202020204" pitchFamily="34" charset="0"/>
              </a:rPr>
              <a:t>» </a:t>
            </a:r>
            <a:r>
              <a:rPr lang="ru-RU" sz="1800" b="1" dirty="0" err="1">
                <a:solidFill>
                  <a:srgbClr val="363636"/>
                </a:solidFill>
                <a:effectLst/>
                <a:latin typeface="roboto-bold"/>
                <a:ea typeface="Times New Roman" panose="02020603050405020304" pitchFamily="18" charset="0"/>
                <a:cs typeface="Arial" panose="020B0604020202020204" pitchFamily="34" charset="0"/>
              </a:rPr>
              <a:t>интернеттің </a:t>
            </a:r>
            <a:r>
              <a:rPr lang="ru-RU" sz="1800" b="1" dirty="0" err="1" smtClean="0">
                <a:solidFill>
                  <a:srgbClr val="363636"/>
                </a:solidFill>
                <a:effectLst/>
                <a:latin typeface="roboto-bold"/>
                <a:ea typeface="Times New Roman" panose="02020603050405020304" pitchFamily="18" charset="0"/>
                <a:cs typeface="Arial" panose="020B0604020202020204" pitchFamily="34" charset="0"/>
              </a:rPr>
              <a:t>екжей-тегжейін</a:t>
            </a:r>
            <a:r>
              <a:rPr lang="ru-RU" sz="1800" b="1" dirty="0" smtClean="0">
                <a:solidFill>
                  <a:srgbClr val="363636"/>
                </a:solidFill>
                <a:effectLst/>
                <a:latin typeface="roboto-bold"/>
                <a:ea typeface="Times New Roman" panose="02020603050405020304" pitchFamily="18" charset="0"/>
                <a:cs typeface="Arial" panose="020B0604020202020204" pitchFamily="34" charset="0"/>
              </a:rPr>
              <a:t> </a:t>
            </a:r>
            <a:r>
              <a:rPr lang="ru-RU" sz="1800" b="1" dirty="0" err="1">
                <a:solidFill>
                  <a:srgbClr val="363636"/>
                </a:solidFill>
                <a:effectLst/>
                <a:latin typeface="roboto-bold"/>
                <a:ea typeface="Times New Roman" panose="02020603050405020304" pitchFamily="18" charset="0"/>
                <a:cs typeface="Arial" panose="020B0604020202020204" pitchFamily="34" charset="0"/>
              </a:rPr>
              <a:t>жақсы біледі</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Bef>
                <a:spcPts val="1565"/>
              </a:spcBef>
              <a:spcAft>
                <a:spcPts val="1565"/>
              </a:spcAft>
            </a:pPr>
            <a:r>
              <a:rPr lang="ru-RU" sz="1800" dirty="0">
                <a:solidFill>
                  <a:srgbClr val="363636"/>
                </a:solidFill>
                <a:effectLst/>
                <a:latin typeface="roboto-regular"/>
                <a:ea typeface="Times New Roman" panose="02020603050405020304" pitchFamily="18" charset="0"/>
                <a:cs typeface="Arial" panose="020B0604020202020204" pitchFamily="34" charset="0"/>
              </a:rPr>
              <a:t> Z – </a:t>
            </a:r>
            <a:r>
              <a:rPr lang="ru-RU" sz="1800" dirty="0" err="1">
                <a:solidFill>
                  <a:srgbClr val="363636"/>
                </a:solidFill>
                <a:effectLst/>
                <a:latin typeface="roboto-regular"/>
                <a:ea typeface="Times New Roman" panose="02020603050405020304" pitchFamily="18" charset="0"/>
                <a:cs typeface="Arial" panose="020B0604020202020204" pitchFamily="34" charset="0"/>
              </a:rPr>
              <a:t>ұрпағының</a:t>
            </a:r>
            <a:r>
              <a:rPr lang="ru-RU" sz="1800" dirty="0">
                <a:solidFill>
                  <a:srgbClr val="363636"/>
                </a:solidFill>
                <a:effectLst/>
                <a:latin typeface="roboto-regular"/>
                <a:ea typeface="Times New Roman" panose="02020603050405020304" pitchFamily="18" charset="0"/>
                <a:cs typeface="Arial" panose="020B0604020202020204" pitchFamily="34" charset="0"/>
              </a:rPr>
              <a:t> 85%-ы </a:t>
            </a:r>
            <a:r>
              <a:rPr lang="ru-RU" sz="1800" dirty="0" err="1">
                <a:solidFill>
                  <a:srgbClr val="363636"/>
                </a:solidFill>
                <a:effectLst/>
                <a:latin typeface="roboto-regular"/>
                <a:ea typeface="Times New Roman" panose="02020603050405020304" pitchFamily="18" charset="0"/>
                <a:cs typeface="Arial" panose="020B0604020202020204" pitchFamily="34" charset="0"/>
              </a:rPr>
              <a:t>өмірінде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бір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рет</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болса</a:t>
            </a:r>
            <a:r>
              <a:rPr lang="ru-RU" sz="1800" dirty="0">
                <a:solidFill>
                  <a:srgbClr val="363636"/>
                </a:solidFill>
                <a:effectLst/>
                <a:latin typeface="roboto-regular"/>
                <a:ea typeface="Times New Roman" panose="02020603050405020304" pitchFamily="18" charset="0"/>
                <a:cs typeface="Arial" panose="020B0604020202020204" pitchFamily="34" charset="0"/>
              </a:rPr>
              <a:t> да, </a:t>
            </a:r>
            <a:r>
              <a:rPr lang="ru-RU" sz="1800" dirty="0" err="1">
                <a:solidFill>
                  <a:srgbClr val="363636"/>
                </a:solidFill>
                <a:effectLst/>
                <a:latin typeface="roboto-regular"/>
                <a:ea typeface="Times New Roman" panose="02020603050405020304" pitchFamily="18" charset="0"/>
                <a:cs typeface="Arial" panose="020B0604020202020204" pitchFamily="34" charset="0"/>
              </a:rPr>
              <a:t>ақпаратты</a:t>
            </a:r>
            <a:r>
              <a:rPr lang="ru-RU" sz="1800" dirty="0">
                <a:solidFill>
                  <a:srgbClr val="363636"/>
                </a:solidFill>
                <a:effectLst/>
                <a:latin typeface="roboto-regular"/>
                <a:ea typeface="Times New Roman" panose="02020603050405020304" pitchFamily="18" charset="0"/>
                <a:cs typeface="Arial" panose="020B0604020202020204" pitchFamily="34" charset="0"/>
              </a:rPr>
              <a:t> табу </a:t>
            </a:r>
            <a:r>
              <a:rPr lang="ru-RU" sz="1800" dirty="0" err="1">
                <a:solidFill>
                  <a:srgbClr val="363636"/>
                </a:solidFill>
                <a:effectLst/>
                <a:latin typeface="roboto-regular"/>
                <a:ea typeface="Times New Roman" panose="02020603050405020304" pitchFamily="18" charset="0"/>
                <a:cs typeface="Arial" panose="020B0604020202020204" pitchFamily="34" charset="0"/>
              </a:rPr>
              <a:t>үшін</a:t>
            </a:r>
            <a:r>
              <a:rPr lang="ru-RU" sz="1800" dirty="0">
                <a:solidFill>
                  <a:srgbClr val="363636"/>
                </a:solidFill>
                <a:effectLst/>
                <a:latin typeface="roboto-regular"/>
                <a:ea typeface="Times New Roman" panose="02020603050405020304" pitchFamily="18" charset="0"/>
                <a:cs typeface="Arial" panose="020B0604020202020204" pitchFamily="34" charset="0"/>
              </a:rPr>
              <a:t> интернет </a:t>
            </a:r>
            <a:r>
              <a:rPr lang="ru-RU" sz="1800" dirty="0" err="1">
                <a:solidFill>
                  <a:srgbClr val="363636"/>
                </a:solidFill>
                <a:effectLst/>
                <a:latin typeface="roboto-regular"/>
                <a:ea typeface="Times New Roman" panose="02020603050405020304" pitchFamily="18" charset="0"/>
                <a:cs typeface="Arial" panose="020B0604020202020204" pitchFamily="34" charset="0"/>
              </a:rPr>
              <a:t>көмегіне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жүгінді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Жасөспірімдердің</a:t>
            </a:r>
            <a:r>
              <a:rPr lang="ru-RU" sz="1800" dirty="0">
                <a:solidFill>
                  <a:srgbClr val="363636"/>
                </a:solidFill>
                <a:effectLst/>
                <a:latin typeface="roboto-regular"/>
                <a:ea typeface="Times New Roman" panose="02020603050405020304" pitchFamily="18" charset="0"/>
                <a:cs typeface="Arial" panose="020B0604020202020204" pitchFamily="34" charset="0"/>
              </a:rPr>
              <a:t> 52%-ы </a:t>
            </a:r>
            <a:r>
              <a:rPr lang="ru-RU" sz="1800" dirty="0" err="1">
                <a:solidFill>
                  <a:srgbClr val="363636"/>
                </a:solidFill>
                <a:effectLst/>
                <a:latin typeface="roboto-regular"/>
                <a:ea typeface="Times New Roman" panose="02020603050405020304" pitchFamily="18" charset="0"/>
                <a:cs typeface="Arial" panose="020B0604020202020204" pitchFamily="34" charset="0"/>
              </a:rPr>
              <a:t>Youtube</a:t>
            </a:r>
            <a:r>
              <a:rPr lang="ru-RU" sz="1800" dirty="0">
                <a:solidFill>
                  <a:srgbClr val="363636"/>
                </a:solidFill>
                <a:effectLst/>
                <a:latin typeface="roboto-regular"/>
                <a:ea typeface="Times New Roman" panose="02020603050405020304" pitchFamily="18" charset="0"/>
                <a:cs typeface="Arial" panose="020B0604020202020204" pitchFamily="34" charset="0"/>
              </a:rPr>
              <a:t> пен </a:t>
            </a:r>
            <a:r>
              <a:rPr lang="ru-RU" sz="1800" dirty="0" err="1">
                <a:solidFill>
                  <a:srgbClr val="363636"/>
                </a:solidFill>
                <a:effectLst/>
                <a:latin typeface="roboto-regular"/>
                <a:ea typeface="Times New Roman" panose="02020603050405020304" pitchFamily="18" charset="0"/>
                <a:cs typeface="Arial" panose="020B0604020202020204" pitchFamily="34" charset="0"/>
              </a:rPr>
              <a:t>әлеуметтік</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желіні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үй</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жұмысын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жасау</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үшін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пайдаланады</a:t>
            </a:r>
            <a:r>
              <a:rPr lang="ru-RU" sz="1800" dirty="0">
                <a:solidFill>
                  <a:srgbClr val="363636"/>
                </a:solidFill>
                <a:effectLst/>
                <a:latin typeface="roboto-regular"/>
                <a:ea typeface="Times New Roman" panose="02020603050405020304" pitchFamily="18" charset="0"/>
                <a:cs typeface="Arial" panose="020B0604020202020204" pitchFamily="34" charset="0"/>
              </a:rPr>
              <a:t>. 13-17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жасар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балалар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теледидар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қарағаннан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көрі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смартфонға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жиі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жүгінеді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Таң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атқаннан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кеш</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батқанға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дейін</a:t>
            </a:r>
            <a:r>
              <a:rPr lang="ru-RU" sz="1800" dirty="0">
                <a:solidFill>
                  <a:srgbClr val="363636"/>
                </a:solidFill>
                <a:effectLst/>
                <a:latin typeface="roboto-regular"/>
                <a:ea typeface="Times New Roman" panose="02020603050405020304" pitchFamily="18" charset="0"/>
                <a:cs typeface="Arial" panose="020B0604020202020204" pitchFamily="34" charset="0"/>
              </a:rPr>
              <a:t> Z – </a:t>
            </a:r>
            <a:r>
              <a:rPr lang="ru-RU" sz="1800" dirty="0" err="1">
                <a:solidFill>
                  <a:srgbClr val="363636"/>
                </a:solidFill>
                <a:effectLst/>
                <a:latin typeface="roboto-regular"/>
                <a:ea typeface="Times New Roman" panose="02020603050405020304" pitchFamily="18" charset="0"/>
                <a:cs typeface="Arial" panose="020B0604020202020204" pitchFamily="34" charset="0"/>
              </a:rPr>
              <a:t>ұрпағы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теледидардың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смартфонның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планшеттің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ноутбуктың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музыкалық</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плеердің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электронды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кітаптың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экранына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қарап</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үлгереді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Нәтижесінде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жастардың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ақпаратты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қабылдау</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межесі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өсіп</a:t>
            </a:r>
            <a:r>
              <a:rPr lang="ru-RU" sz="1800" dirty="0">
                <a:solidFill>
                  <a:srgbClr val="363636"/>
                </a:solidFill>
                <a:effectLst/>
                <a:latin typeface="roboto-regular"/>
                <a:ea typeface="Times New Roman" panose="02020603050405020304" pitchFamily="18" charset="0"/>
                <a:cs typeface="Arial" panose="020B0604020202020204" pitchFamily="34" charset="0"/>
              </a:rPr>
              <a:t>, ал </a:t>
            </a:r>
            <a:r>
              <a:rPr lang="ru-RU" sz="1800" dirty="0" err="1">
                <a:solidFill>
                  <a:srgbClr val="363636"/>
                </a:solidFill>
                <a:effectLst/>
                <a:latin typeface="roboto-regular"/>
                <a:ea typeface="Times New Roman" panose="02020603050405020304" pitchFamily="18" charset="0"/>
                <a:cs typeface="Arial" panose="020B0604020202020204" pitchFamily="34" charset="0"/>
              </a:rPr>
              <a:t>бір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затқа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өзінің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назарын</a:t>
            </a:r>
            <a:r>
              <a:rPr lang="ru-RU" sz="1800" dirty="0">
                <a:solidFill>
                  <a:srgbClr val="363636"/>
                </a:solidFill>
                <a:effectLst/>
                <a:latin typeface="roboto-regular"/>
                <a:ea typeface="Times New Roman" panose="02020603050405020304" pitchFamily="18" charset="0"/>
                <a:cs typeface="Arial" panose="020B0604020202020204" pitchFamily="34" charset="0"/>
              </a:rPr>
              <a:t> 8 </a:t>
            </a:r>
            <a:r>
              <a:rPr lang="ru-RU" sz="1800" dirty="0" err="1">
                <a:solidFill>
                  <a:srgbClr val="363636"/>
                </a:solidFill>
                <a:effectLst/>
                <a:latin typeface="roboto-regular"/>
                <a:ea typeface="Times New Roman" panose="02020603050405020304" pitchFamily="18" charset="0"/>
                <a:cs typeface="Arial" panose="020B0604020202020204" pitchFamily="34" charset="0"/>
              </a:rPr>
              <a:t>секундтан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артық</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бөле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алмау</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проблемасы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туындайды</a:t>
            </a:r>
            <a:r>
              <a:rPr lang="ru-RU" sz="1800" dirty="0">
                <a:solidFill>
                  <a:srgbClr val="363636"/>
                </a:solidFill>
                <a:effectLst/>
                <a:latin typeface="roboto-regular"/>
                <a:ea typeface="Times New Roman" panose="02020603050405020304" pitchFamily="18" charset="0"/>
                <a:cs typeface="Arial" panose="020B0604020202020204" pitchFamily="34" charset="0"/>
              </a:rPr>
              <a:t>.</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x-none" dirty="0"/>
          </a:p>
        </p:txBody>
      </p:sp>
    </p:spTree>
    <p:extLst>
      <p:ext uri="{BB962C8B-B14F-4D97-AF65-F5344CB8AC3E}">
        <p14:creationId xmlns:p14="http://schemas.microsoft.com/office/powerpoint/2010/main" xmlns="" val="3301468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8642A860-065F-4481-8326-0B00E07A2DC3}"/>
              </a:ext>
            </a:extLst>
          </p:cNvPr>
          <p:cNvSpPr>
            <a:spLocks noGrp="1"/>
          </p:cNvSpPr>
          <p:nvPr>
            <p:ph idx="1"/>
          </p:nvPr>
        </p:nvSpPr>
        <p:spPr>
          <a:xfrm>
            <a:off x="107504" y="332656"/>
            <a:ext cx="7704855" cy="6192688"/>
          </a:xfrm>
        </p:spPr>
        <p:txBody>
          <a:bodyPr>
            <a:normAutofit fontScale="92500" lnSpcReduction="10000"/>
          </a:bodyPr>
          <a:lstStyle/>
          <a:p>
            <a:pPr algn="ctr">
              <a:lnSpc>
                <a:spcPct val="115000"/>
              </a:lnSpc>
              <a:spcAft>
                <a:spcPts val="1000"/>
              </a:spcAft>
            </a:pPr>
            <a:r>
              <a:rPr lang="ru-RU" sz="1800" b="1" dirty="0">
                <a:solidFill>
                  <a:srgbClr val="363636"/>
                </a:solidFill>
                <a:effectLst/>
                <a:latin typeface="roboto-bold"/>
                <a:ea typeface="Times New Roman" panose="02020603050405020304" pitchFamily="18" charset="0"/>
                <a:cs typeface="Arial" panose="020B0604020202020204" pitchFamily="34" charset="0"/>
              </a:rPr>
              <a:t>«Z </a:t>
            </a:r>
            <a:r>
              <a:rPr lang="ru-RU" sz="1800" b="1" dirty="0" err="1">
                <a:solidFill>
                  <a:srgbClr val="363636"/>
                </a:solidFill>
                <a:effectLst/>
                <a:latin typeface="roboto-bold"/>
                <a:ea typeface="Times New Roman" panose="02020603050405020304" pitchFamily="18" charset="0"/>
                <a:cs typeface="Arial" panose="020B0604020202020204" pitchFamily="34" charset="0"/>
              </a:rPr>
              <a:t>ұрпағы</a:t>
            </a:r>
            <a:r>
              <a:rPr lang="ru-RU" sz="1800" b="1" dirty="0">
                <a:solidFill>
                  <a:srgbClr val="363636"/>
                </a:solidFill>
                <a:effectLst/>
                <a:latin typeface="roboto-bold"/>
                <a:ea typeface="Times New Roman" panose="02020603050405020304" pitchFamily="18" charset="0"/>
                <a:cs typeface="Arial" panose="020B0604020202020204" pitchFamily="34" charset="0"/>
              </a:rPr>
              <a:t>» </a:t>
            </a:r>
            <a:r>
              <a:rPr lang="ru-RU" sz="1800" b="1" dirty="0" err="1">
                <a:solidFill>
                  <a:srgbClr val="363636"/>
                </a:solidFill>
                <a:effectLst/>
                <a:latin typeface="roboto-bold"/>
                <a:ea typeface="Times New Roman" panose="02020603050405020304" pitchFamily="18" charset="0"/>
                <a:cs typeface="Arial" panose="020B0604020202020204" pitchFamily="34" charset="0"/>
              </a:rPr>
              <a:t>кеңістікте</a:t>
            </a:r>
            <a:r>
              <a:rPr lang="ru-RU" sz="1800" b="1" dirty="0">
                <a:solidFill>
                  <a:srgbClr val="363636"/>
                </a:solidFill>
                <a:effectLst/>
                <a:latin typeface="roboto-bold"/>
                <a:ea typeface="Times New Roman" panose="02020603050405020304" pitchFamily="18" charset="0"/>
                <a:cs typeface="Arial" panose="020B0604020202020204" pitchFamily="34" charset="0"/>
              </a:rPr>
              <a:t> </a:t>
            </a:r>
            <a:r>
              <a:rPr lang="ru-RU" sz="1800" b="1" dirty="0" err="1">
                <a:solidFill>
                  <a:srgbClr val="363636"/>
                </a:solidFill>
                <a:effectLst/>
                <a:latin typeface="roboto-bold"/>
                <a:ea typeface="Times New Roman" panose="02020603050405020304" pitchFamily="18" charset="0"/>
                <a:cs typeface="Arial" panose="020B0604020202020204" pitchFamily="34" charset="0"/>
              </a:rPr>
              <a:t>қажет</a:t>
            </a:r>
            <a:r>
              <a:rPr lang="ru-RU" sz="1800" b="1" dirty="0">
                <a:solidFill>
                  <a:srgbClr val="363636"/>
                </a:solidFill>
                <a:effectLst/>
                <a:latin typeface="roboto-bold"/>
                <a:ea typeface="Times New Roman" panose="02020603050405020304" pitchFamily="18" charset="0"/>
                <a:cs typeface="Arial" panose="020B0604020202020204" pitchFamily="34" charset="0"/>
              </a:rPr>
              <a:t> </a:t>
            </a:r>
            <a:r>
              <a:rPr lang="ru-RU" sz="1800" b="1" dirty="0" err="1">
                <a:solidFill>
                  <a:srgbClr val="363636"/>
                </a:solidFill>
                <a:effectLst/>
                <a:latin typeface="roboto-bold"/>
                <a:ea typeface="Times New Roman" panose="02020603050405020304" pitchFamily="18" charset="0"/>
                <a:cs typeface="Arial" panose="020B0604020202020204" pitchFamily="34" charset="0"/>
              </a:rPr>
              <a:t>бағытты</a:t>
            </a:r>
            <a:r>
              <a:rPr lang="ru-RU" sz="1800" b="1" dirty="0">
                <a:solidFill>
                  <a:srgbClr val="363636"/>
                </a:solidFill>
                <a:effectLst/>
                <a:latin typeface="roboto-bold"/>
                <a:ea typeface="Times New Roman" panose="02020603050405020304" pitchFamily="18" charset="0"/>
                <a:cs typeface="Arial" panose="020B0604020202020204" pitchFamily="34" charset="0"/>
              </a:rPr>
              <a:t> </a:t>
            </a:r>
            <a:r>
              <a:rPr lang="ru-RU" sz="1800" b="1" dirty="0" err="1">
                <a:solidFill>
                  <a:srgbClr val="363636"/>
                </a:solidFill>
                <a:effectLst/>
                <a:latin typeface="roboto-bold"/>
                <a:ea typeface="Times New Roman" panose="02020603050405020304" pitchFamily="18" charset="0"/>
                <a:cs typeface="Arial" panose="020B0604020202020204" pitchFamily="34" charset="0"/>
              </a:rPr>
              <a:t>таба</a:t>
            </a:r>
            <a:r>
              <a:rPr lang="ru-RU" sz="1800" b="1" dirty="0">
                <a:solidFill>
                  <a:srgbClr val="363636"/>
                </a:solidFill>
                <a:effectLst/>
                <a:latin typeface="roboto-bold"/>
                <a:ea typeface="Times New Roman" panose="02020603050405020304" pitchFamily="18" charset="0"/>
                <a:cs typeface="Arial" panose="020B0604020202020204" pitchFamily="34" charset="0"/>
              </a:rPr>
              <a:t> </a:t>
            </a:r>
            <a:r>
              <a:rPr lang="ru-RU" sz="1800" b="1" dirty="0" err="1">
                <a:solidFill>
                  <a:srgbClr val="363636"/>
                </a:solidFill>
                <a:effectLst/>
                <a:latin typeface="roboto-bold"/>
                <a:ea typeface="Times New Roman" panose="02020603050405020304" pitchFamily="18" charset="0"/>
                <a:cs typeface="Arial" panose="020B0604020202020204" pitchFamily="34" charset="0"/>
              </a:rPr>
              <a:t>алмайды</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Bef>
                <a:spcPts val="1565"/>
              </a:spcBef>
              <a:spcAft>
                <a:spcPts val="1565"/>
              </a:spcAft>
            </a:pPr>
            <a:r>
              <a:rPr lang="ru-RU" sz="1800" dirty="0">
                <a:solidFill>
                  <a:srgbClr val="363636"/>
                </a:solidFill>
                <a:effectLst/>
                <a:latin typeface="roboto-regular"/>
                <a:ea typeface="Times New Roman" panose="02020603050405020304" pitchFamily="18" charset="0"/>
                <a:cs typeface="Arial" panose="020B0604020202020204" pitchFamily="34" charset="0"/>
              </a:rPr>
              <a:t>  3D </a:t>
            </a:r>
            <a:r>
              <a:rPr lang="ru-RU" sz="1800" dirty="0" err="1">
                <a:solidFill>
                  <a:srgbClr val="363636"/>
                </a:solidFill>
                <a:effectLst/>
                <a:latin typeface="roboto-regular"/>
                <a:ea typeface="Times New Roman" panose="02020603050405020304" pitchFamily="18" charset="0"/>
                <a:cs typeface="Arial" panose="020B0604020202020204" pitchFamily="34" charset="0"/>
              </a:rPr>
              <a:t>және</a:t>
            </a:r>
            <a:r>
              <a:rPr lang="ru-RU" sz="1800" dirty="0">
                <a:solidFill>
                  <a:srgbClr val="363636"/>
                </a:solidFill>
                <a:effectLst/>
                <a:latin typeface="roboto-regular"/>
                <a:ea typeface="Times New Roman" panose="02020603050405020304" pitchFamily="18" charset="0"/>
                <a:cs typeface="Arial" panose="020B0604020202020204" pitchFamily="34" charset="0"/>
              </a:rPr>
              <a:t> 4D графика, </a:t>
            </a:r>
            <a:r>
              <a:rPr lang="ru-RU" sz="1800" dirty="0" err="1">
                <a:solidFill>
                  <a:srgbClr val="363636"/>
                </a:solidFill>
                <a:effectLst/>
                <a:latin typeface="roboto-regular"/>
                <a:ea typeface="Times New Roman" panose="02020603050405020304" pitchFamily="18" charset="0"/>
                <a:cs typeface="Arial" panose="020B0604020202020204" pitchFamily="34" charset="0"/>
              </a:rPr>
              <a:t>көлемді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дыбыстау</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мінсіз</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компьютерлік</a:t>
            </a:r>
            <a:r>
              <a:rPr lang="ru-RU" sz="1800" dirty="0">
                <a:solidFill>
                  <a:srgbClr val="363636"/>
                </a:solidFill>
                <a:effectLst/>
                <a:latin typeface="roboto-regular"/>
                <a:ea typeface="Times New Roman" panose="02020603050405020304" pitchFamily="18" charset="0"/>
                <a:cs typeface="Arial" panose="020B0604020202020204" pitchFamily="34" charset="0"/>
              </a:rPr>
              <a:t> графика </a:t>
            </a:r>
            <a:r>
              <a:rPr lang="ru-RU" sz="1800" dirty="0" err="1">
                <a:solidFill>
                  <a:srgbClr val="363636"/>
                </a:solidFill>
                <a:effectLst/>
                <a:latin typeface="roboto-regular"/>
                <a:ea typeface="Times New Roman" panose="02020603050405020304" pitchFamily="18" charset="0"/>
                <a:cs typeface="Arial" panose="020B0604020202020204" pitchFamily="34" charset="0"/>
              </a:rPr>
              <a:t>әлемінде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туған</a:t>
            </a:r>
            <a:r>
              <a:rPr lang="ru-RU" sz="1800" dirty="0">
                <a:solidFill>
                  <a:srgbClr val="363636"/>
                </a:solidFill>
                <a:effectLst/>
                <a:latin typeface="roboto-regular"/>
                <a:ea typeface="Times New Roman" panose="02020603050405020304" pitchFamily="18" charset="0"/>
                <a:cs typeface="Arial" panose="020B0604020202020204" pitchFamily="34" charset="0"/>
              </a:rPr>
              <a:t> Z – </a:t>
            </a:r>
            <a:r>
              <a:rPr lang="ru-RU" sz="1800" dirty="0" err="1">
                <a:solidFill>
                  <a:srgbClr val="363636"/>
                </a:solidFill>
                <a:effectLst/>
                <a:latin typeface="roboto-regular"/>
                <a:ea typeface="Times New Roman" panose="02020603050405020304" pitchFamily="18" charset="0"/>
                <a:cs typeface="Arial" panose="020B0604020202020204" pitchFamily="34" charset="0"/>
              </a:rPr>
              <a:t>ұрпағының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балалары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кеңістікті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өзгеше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қабылдайды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Олар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үшін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нысананы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жақындату</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функциясы</a:t>
            </a:r>
            <a:r>
              <a:rPr lang="ru-RU" sz="1800" dirty="0">
                <a:solidFill>
                  <a:srgbClr val="363636"/>
                </a:solidFill>
                <a:effectLst/>
                <a:latin typeface="roboto-regular"/>
                <a:ea typeface="Times New Roman" panose="02020603050405020304" pitchFamily="18" charset="0"/>
                <a:cs typeface="Arial" panose="020B0604020202020204" pitchFamily="34" charset="0"/>
              </a:rPr>
              <a:t> бар </a:t>
            </a:r>
            <a:r>
              <a:rPr lang="ru-RU" sz="1800" dirty="0" err="1">
                <a:solidFill>
                  <a:srgbClr val="363636"/>
                </a:solidFill>
                <a:effectLst/>
                <a:latin typeface="roboto-regular"/>
                <a:ea typeface="Times New Roman" panose="02020603050405020304" pitchFamily="18" charset="0"/>
                <a:cs typeface="Arial" panose="020B0604020202020204" pitchFamily="34" charset="0"/>
              </a:rPr>
              <a:t>гугл</a:t>
            </a:r>
            <a:r>
              <a:rPr lang="ru-RU" sz="1800" dirty="0">
                <a:solidFill>
                  <a:srgbClr val="363636"/>
                </a:solidFill>
                <a:effectLst/>
                <a:latin typeface="roboto-regular"/>
                <a:ea typeface="Times New Roman" panose="02020603050405020304" pitchFamily="18" charset="0"/>
                <a:cs typeface="Arial" panose="020B0604020202020204" pitchFamily="34" charset="0"/>
              </a:rPr>
              <a:t>-карта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қашан</a:t>
            </a:r>
            <a:r>
              <a:rPr lang="ru-RU" sz="1800" dirty="0">
                <a:solidFill>
                  <a:srgbClr val="363636"/>
                </a:solidFill>
                <a:effectLst/>
                <a:latin typeface="roboto-regular"/>
                <a:ea typeface="Times New Roman" panose="02020603050405020304" pitchFamily="18" charset="0"/>
                <a:cs typeface="Arial" panose="020B0604020202020204" pitchFamily="34" charset="0"/>
              </a:rPr>
              <a:t> да </a:t>
            </a:r>
            <a:r>
              <a:rPr lang="ru-RU" sz="1800" dirty="0" err="1">
                <a:solidFill>
                  <a:srgbClr val="363636"/>
                </a:solidFill>
                <a:effectLst/>
                <a:latin typeface="roboto-regular"/>
                <a:ea typeface="Times New Roman" panose="02020603050405020304" pitchFamily="18" charset="0"/>
                <a:cs typeface="Arial" panose="020B0604020202020204" pitchFamily="34" charset="0"/>
              </a:rPr>
              <a:t>болған</a:t>
            </a:r>
            <a:r>
              <a:rPr lang="ru-RU" sz="1800" dirty="0">
                <a:solidFill>
                  <a:srgbClr val="363636"/>
                </a:solidFill>
                <a:effectLst/>
                <a:latin typeface="roboto-regular"/>
                <a:ea typeface="Times New Roman" panose="02020603050405020304" pitchFamily="18" charset="0"/>
                <a:cs typeface="Arial" panose="020B0604020202020204" pitchFamily="34" charset="0"/>
              </a:rPr>
              <a:t>. Сол </a:t>
            </a:r>
            <a:r>
              <a:rPr lang="ru-RU" sz="1800" dirty="0" err="1">
                <a:solidFill>
                  <a:srgbClr val="363636"/>
                </a:solidFill>
                <a:effectLst/>
                <a:latin typeface="roboto-regular"/>
                <a:ea typeface="Times New Roman" panose="02020603050405020304" pitchFamily="18" charset="0"/>
                <a:cs typeface="Arial" panose="020B0604020202020204" pitchFamily="34" charset="0"/>
              </a:rPr>
              <a:t>себептен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болар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көп</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жасөспірімдер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өз</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қалаларында</a:t>
            </a:r>
            <a:r>
              <a:rPr lang="ru-RU" sz="1800" dirty="0">
                <a:solidFill>
                  <a:srgbClr val="363636"/>
                </a:solidFill>
                <a:effectLst/>
                <a:latin typeface="roboto-regular"/>
                <a:ea typeface="Times New Roman" panose="02020603050405020304" pitchFamily="18" charset="0"/>
                <a:cs typeface="Arial" panose="020B0604020202020204" pitchFamily="34" charset="0"/>
              </a:rPr>
              <a:t> GPS-</a:t>
            </a:r>
            <a:r>
              <a:rPr lang="ru-RU" sz="1800" dirty="0" err="1">
                <a:solidFill>
                  <a:srgbClr val="363636"/>
                </a:solidFill>
                <a:effectLst/>
                <a:latin typeface="roboto-regular"/>
                <a:ea typeface="Times New Roman" panose="02020603050405020304" pitchFamily="18" charset="0"/>
                <a:cs typeface="Arial" panose="020B0604020202020204" pitchFamily="34" charset="0"/>
              </a:rPr>
              <a:t>мобильді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қосымшасыз</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жүре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алмайды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Белсенді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жастар</a:t>
            </a:r>
            <a:r>
              <a:rPr lang="ru-RU" sz="1800" dirty="0">
                <a:solidFill>
                  <a:srgbClr val="363636"/>
                </a:solidFill>
                <a:effectLst/>
                <a:latin typeface="roboto-regular"/>
                <a:ea typeface="Times New Roman" panose="02020603050405020304" pitchFamily="18" charset="0"/>
                <a:cs typeface="Arial" panose="020B0604020202020204" pitchFamily="34" charset="0"/>
              </a:rPr>
              <a:t> интернет </a:t>
            </a:r>
            <a:r>
              <a:rPr lang="ru-RU" sz="1800" dirty="0" err="1">
                <a:solidFill>
                  <a:srgbClr val="363636"/>
                </a:solidFill>
                <a:effectLst/>
                <a:latin typeface="roboto-regular"/>
                <a:ea typeface="Times New Roman" panose="02020603050405020304" pitchFamily="18" charset="0"/>
                <a:cs typeface="Arial" panose="020B0604020202020204" pitchFamily="34" charset="0"/>
              </a:rPr>
              <a:t>әлемінде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өз</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тәуелсіздіктерінің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шектелуін</a:t>
            </a:r>
            <a:r>
              <a:rPr lang="ru-RU" sz="1800" dirty="0">
                <a:solidFill>
                  <a:srgbClr val="363636"/>
                </a:solidFill>
                <a:effectLst/>
                <a:latin typeface="roboto-regular"/>
                <a:ea typeface="Times New Roman" panose="02020603050405020304" pitchFamily="18" charset="0"/>
                <a:cs typeface="Arial" panose="020B0604020202020204" pitchFamily="34" charset="0"/>
              </a:rPr>
              <a:t> де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қаламайды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Әлемдік</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зерттеулер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көрсеткендей</a:t>
            </a:r>
            <a:r>
              <a:rPr lang="ru-RU" sz="1800" dirty="0">
                <a:solidFill>
                  <a:srgbClr val="363636"/>
                </a:solidFill>
                <a:effectLst/>
                <a:latin typeface="roboto-regular"/>
                <a:ea typeface="Times New Roman" panose="02020603050405020304" pitchFamily="18" charset="0"/>
                <a:cs typeface="Arial" panose="020B0604020202020204" pitchFamily="34" charset="0"/>
              </a:rPr>
              <a:t>, 2014 </a:t>
            </a:r>
            <a:r>
              <a:rPr lang="ru-RU" sz="1800" dirty="0" err="1">
                <a:solidFill>
                  <a:srgbClr val="363636"/>
                </a:solidFill>
                <a:effectLst/>
                <a:latin typeface="roboto-regular"/>
                <a:ea typeface="Times New Roman" panose="02020603050405020304" pitchFamily="18" charset="0"/>
                <a:cs typeface="Arial" panose="020B0604020202020204" pitchFamily="34" charset="0"/>
              </a:rPr>
              <a:t>жылдан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бастап</a:t>
            </a:r>
            <a:r>
              <a:rPr lang="ru-RU" sz="1800" dirty="0">
                <a:solidFill>
                  <a:srgbClr val="363636"/>
                </a:solidFill>
                <a:effectLst/>
                <a:latin typeface="roboto-regular"/>
                <a:ea typeface="Times New Roman" panose="02020603050405020304" pitchFamily="18" charset="0"/>
                <a:cs typeface="Arial" panose="020B0604020202020204" pitchFamily="34" charset="0"/>
              </a:rPr>
              <a:t> 13-17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аралығындағылардың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Facebook-тан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шығып</a:t>
            </a:r>
            <a:r>
              <a:rPr lang="ru-RU" sz="1800" dirty="0">
                <a:solidFill>
                  <a:srgbClr val="363636"/>
                </a:solidFill>
                <a:effectLst/>
                <a:latin typeface="roboto-regular"/>
                <a:ea typeface="Times New Roman" panose="02020603050405020304" pitchFamily="18" charset="0"/>
                <a:cs typeface="Arial" panose="020B0604020202020204" pitchFamily="34" charset="0"/>
              </a:rPr>
              <a:t> кету» </a:t>
            </a:r>
            <a:r>
              <a:rPr lang="ru-RU" sz="1800" dirty="0" err="1">
                <a:solidFill>
                  <a:srgbClr val="363636"/>
                </a:solidFill>
                <a:effectLst/>
                <a:latin typeface="roboto-regular"/>
                <a:ea typeface="Times New Roman" panose="02020603050405020304" pitchFamily="18" charset="0"/>
                <a:cs typeface="Arial" panose="020B0604020202020204" pitchFamily="34" charset="0"/>
              </a:rPr>
              <a:t>тенденциясы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үзілмей</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келеді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eMarketer</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Маркетингтік</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зерттеу</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компаниясының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айтуынша</a:t>
            </a:r>
            <a:r>
              <a:rPr lang="ru-RU" sz="1800" dirty="0">
                <a:solidFill>
                  <a:srgbClr val="363636"/>
                </a:solidFill>
                <a:effectLst/>
                <a:latin typeface="roboto-regular"/>
                <a:ea typeface="Times New Roman" panose="02020603050405020304" pitchFamily="18" charset="0"/>
                <a:cs typeface="Arial" panose="020B0604020202020204" pitchFamily="34" charset="0"/>
              </a:rPr>
              <a:t>, 2017 </a:t>
            </a:r>
            <a:r>
              <a:rPr lang="ru-RU" sz="1800" dirty="0" err="1">
                <a:solidFill>
                  <a:srgbClr val="363636"/>
                </a:solidFill>
                <a:effectLst/>
                <a:latin typeface="roboto-regular"/>
                <a:ea typeface="Times New Roman" panose="02020603050405020304" pitchFamily="18" charset="0"/>
                <a:cs typeface="Arial" panose="020B0604020202020204" pitchFamily="34" charset="0"/>
              </a:rPr>
              <a:t>жылыдың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өзінде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бұл</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әлеуметтік</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желіден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кеткен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жастардың</a:t>
            </a:r>
            <a:r>
              <a:rPr lang="ru-RU" sz="1800" dirty="0">
                <a:solidFill>
                  <a:srgbClr val="363636"/>
                </a:solidFill>
                <a:effectLst/>
                <a:latin typeface="roboto-regular"/>
                <a:ea typeface="Times New Roman" panose="02020603050405020304" pitchFamily="18" charset="0"/>
                <a:cs typeface="Arial" panose="020B0604020202020204" pitchFamily="34" charset="0"/>
              </a:rPr>
              <a:t> (13-17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a:t>
            </a:r>
            <a:r>
              <a:rPr lang="ru-RU" sz="1800" dirty="0">
                <a:solidFill>
                  <a:srgbClr val="363636"/>
                </a:solidFill>
                <a:effectLst/>
                <a:latin typeface="roboto-regular"/>
                <a:ea typeface="Times New Roman" panose="02020603050405020304" pitchFamily="18" charset="0"/>
                <a:cs typeface="Arial" panose="020B0604020202020204" pitchFamily="34" charset="0"/>
              </a:rPr>
              <a:t>) саны 3,4% </a:t>
            </a:r>
            <a:r>
              <a:rPr lang="ru-RU" sz="1800" dirty="0" err="1">
                <a:solidFill>
                  <a:srgbClr val="363636"/>
                </a:solidFill>
                <a:effectLst/>
                <a:latin typeface="roboto-regular"/>
                <a:ea typeface="Times New Roman" panose="02020603050405020304" pitchFamily="18" charset="0"/>
                <a:cs typeface="Arial" panose="020B0604020202020204" pitchFamily="34" charset="0"/>
              </a:rPr>
              <a:t>құрады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Цукербергтің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желісінен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қызығушылық</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таппаған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жасөспірімдер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Instagram</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Telegram</a:t>
            </a:r>
            <a:r>
              <a:rPr lang="ru-RU" sz="1800" dirty="0">
                <a:solidFill>
                  <a:srgbClr val="363636"/>
                </a:solidFill>
                <a:effectLst/>
                <a:latin typeface="roboto-regular"/>
                <a:ea typeface="Times New Roman" panose="02020603050405020304" pitchFamily="18" charset="0"/>
                <a:cs typeface="Arial" panose="020B0604020202020204" pitchFamily="34" charset="0"/>
              </a:rPr>
              <a:t> мен </a:t>
            </a:r>
            <a:r>
              <a:rPr lang="ru-RU" sz="1800" dirty="0" err="1">
                <a:solidFill>
                  <a:srgbClr val="363636"/>
                </a:solidFill>
                <a:effectLst/>
                <a:latin typeface="roboto-regular"/>
                <a:ea typeface="Times New Roman" panose="02020603050405020304" pitchFamily="18" charset="0"/>
                <a:cs typeface="Arial" panose="020B0604020202020204" pitchFamily="34" charset="0"/>
              </a:rPr>
              <a:t>Youtube</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әлеуметтік</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әлеміне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назар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аударуда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eMarketer</a:t>
            </a:r>
            <a:r>
              <a:rPr lang="ru-RU" sz="1800" dirty="0">
                <a:solidFill>
                  <a:srgbClr val="363636"/>
                </a:solidFill>
                <a:effectLst/>
                <a:latin typeface="roboto-regular"/>
                <a:ea typeface="Times New Roman" panose="02020603050405020304" pitchFamily="18" charset="0"/>
                <a:cs typeface="Arial" panose="020B0604020202020204" pitchFamily="34" charset="0"/>
              </a:rPr>
              <a:t>»-</a:t>
            </a:r>
            <a:r>
              <a:rPr lang="ru-RU" sz="1800" dirty="0" err="1">
                <a:solidFill>
                  <a:srgbClr val="363636"/>
                </a:solidFill>
                <a:effectLst/>
                <a:latin typeface="roboto-regular"/>
                <a:ea typeface="Times New Roman" panose="02020603050405020304" pitchFamily="18" charset="0"/>
                <a:cs typeface="Arial" panose="020B0604020202020204" pitchFamily="34" charset="0"/>
              </a:rPr>
              <a:t>тің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пайымдауынша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Instagram</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желісіне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тіркелген</a:t>
            </a:r>
            <a:r>
              <a:rPr lang="ru-RU" sz="1800" dirty="0">
                <a:solidFill>
                  <a:srgbClr val="363636"/>
                </a:solidFill>
                <a:effectLst/>
                <a:latin typeface="roboto-regular"/>
                <a:ea typeface="Times New Roman" panose="02020603050405020304" pitchFamily="18" charset="0"/>
                <a:cs typeface="Arial" panose="020B0604020202020204" pitchFamily="34" charset="0"/>
              </a:rPr>
              <a:t> 12-17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жастағылардың</a:t>
            </a:r>
            <a:r>
              <a:rPr lang="ru-RU" sz="1800" dirty="0">
                <a:solidFill>
                  <a:srgbClr val="363636"/>
                </a:solidFill>
                <a:effectLst/>
                <a:latin typeface="roboto-regular"/>
                <a:ea typeface="Times New Roman" panose="02020603050405020304" pitchFamily="18" charset="0"/>
                <a:cs typeface="Arial" panose="020B0604020202020204" pitchFamily="34" charset="0"/>
              </a:rPr>
              <a:t> саны 2017 </a:t>
            </a:r>
            <a:r>
              <a:rPr lang="ru-RU" sz="1800" dirty="0" err="1">
                <a:solidFill>
                  <a:srgbClr val="363636"/>
                </a:solidFill>
                <a:effectLst/>
                <a:latin typeface="roboto-regular"/>
                <a:ea typeface="Times New Roman" panose="02020603050405020304" pitchFamily="18" charset="0"/>
                <a:cs typeface="Arial" panose="020B0604020202020204" pitchFamily="34" charset="0"/>
              </a:rPr>
              <a:t>жылы</a:t>
            </a:r>
            <a:r>
              <a:rPr lang="ru-RU" sz="1800" dirty="0">
                <a:solidFill>
                  <a:srgbClr val="363636"/>
                </a:solidFill>
                <a:effectLst/>
                <a:latin typeface="roboto-regular"/>
                <a:ea typeface="Times New Roman" panose="02020603050405020304" pitchFamily="18" charset="0"/>
                <a:cs typeface="Arial" panose="020B0604020202020204" pitchFamily="34" charset="0"/>
              </a:rPr>
              <a:t> 8,8%-</a:t>
            </a:r>
            <a:r>
              <a:rPr lang="ru-RU" sz="1800" dirty="0" err="1">
                <a:solidFill>
                  <a:srgbClr val="363636"/>
                </a:solidFill>
                <a:effectLst/>
                <a:latin typeface="roboto-regular"/>
                <a:ea typeface="Times New Roman" panose="02020603050405020304" pitchFamily="18" charset="0"/>
                <a:cs typeface="Arial" panose="020B0604020202020204" pitchFamily="34" charset="0"/>
              </a:rPr>
              <a:t>ға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өсті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Қалай</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болса</a:t>
            </a:r>
            <a:r>
              <a:rPr lang="ru-RU" sz="1800" dirty="0">
                <a:solidFill>
                  <a:srgbClr val="363636"/>
                </a:solidFill>
                <a:effectLst/>
                <a:latin typeface="roboto-regular"/>
                <a:ea typeface="Times New Roman" panose="02020603050405020304" pitchFamily="18" charset="0"/>
                <a:cs typeface="Arial" panose="020B0604020202020204" pitchFamily="34" charset="0"/>
              </a:rPr>
              <a:t> да </a:t>
            </a:r>
            <a:r>
              <a:rPr lang="ru-RU" sz="1800" dirty="0" err="1">
                <a:solidFill>
                  <a:srgbClr val="363636"/>
                </a:solidFill>
                <a:effectLst/>
                <a:latin typeface="roboto-regular"/>
                <a:ea typeface="Times New Roman" panose="02020603050405020304" pitchFamily="18" charset="0"/>
                <a:cs typeface="Arial" panose="020B0604020202020204" pitchFamily="34" charset="0"/>
              </a:rPr>
              <a:t>интернетке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еркін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кіре</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алатын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жасөспірімдердің</a:t>
            </a:r>
            <a:r>
              <a:rPr lang="ru-RU" sz="1800" dirty="0">
                <a:solidFill>
                  <a:srgbClr val="363636"/>
                </a:solidFill>
                <a:effectLst/>
                <a:latin typeface="roboto-regular"/>
                <a:ea typeface="Times New Roman" panose="02020603050405020304" pitchFamily="18" charset="0"/>
                <a:cs typeface="Arial" panose="020B0604020202020204" pitchFamily="34" charset="0"/>
              </a:rPr>
              <a:t> 81%-ы </a:t>
            </a:r>
            <a:r>
              <a:rPr lang="ru-RU" sz="1800" dirty="0" err="1">
                <a:solidFill>
                  <a:srgbClr val="363636"/>
                </a:solidFill>
                <a:effectLst/>
                <a:latin typeface="roboto-regular"/>
                <a:ea typeface="Times New Roman" panose="02020603050405020304" pitchFamily="18" charset="0"/>
                <a:cs typeface="Arial" panose="020B0604020202020204" pitchFamily="34" charset="0"/>
              </a:rPr>
              <a:t>әлеуметтік</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желілердің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тұтынушылары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Виртуальді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әлемнің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небір</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қосымшалары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смайлдар</a:t>
            </a:r>
            <a:r>
              <a:rPr lang="ru-RU" sz="1800" dirty="0">
                <a:solidFill>
                  <a:srgbClr val="363636"/>
                </a:solidFill>
                <a:effectLst/>
                <a:latin typeface="roboto-regular"/>
                <a:ea typeface="Times New Roman" panose="02020603050405020304" pitchFamily="18" charset="0"/>
                <a:cs typeface="Arial" panose="020B0604020202020204" pitchFamily="34" charset="0"/>
              </a:rPr>
              <a:t> мен </a:t>
            </a:r>
            <a:r>
              <a:rPr lang="ru-RU" sz="1800" dirty="0" err="1">
                <a:solidFill>
                  <a:srgbClr val="363636"/>
                </a:solidFill>
                <a:effectLst/>
                <a:latin typeface="roboto-regular"/>
                <a:ea typeface="Times New Roman" panose="02020603050405020304" pitchFamily="18" charset="0"/>
                <a:cs typeface="Arial" panose="020B0604020202020204" pitchFamily="34" charset="0"/>
              </a:rPr>
              <a:t>стикерлердің</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тілін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дамытуда</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бұл</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дегеніміз</a:t>
            </a:r>
            <a:r>
              <a:rPr lang="ru-RU" sz="1800" dirty="0">
                <a:solidFill>
                  <a:srgbClr val="363636"/>
                </a:solidFill>
                <a:effectLst/>
                <a:latin typeface="roboto-regular"/>
                <a:ea typeface="Times New Roman" panose="02020603050405020304" pitchFamily="18" charset="0"/>
                <a:cs typeface="Arial" panose="020B0604020202020204" pitchFamily="34" charset="0"/>
              </a:rPr>
              <a:t> - </a:t>
            </a:r>
            <a:r>
              <a:rPr lang="ru-RU" sz="1800" dirty="0" err="1">
                <a:solidFill>
                  <a:srgbClr val="363636"/>
                </a:solidFill>
                <a:effectLst/>
                <a:latin typeface="roboto-regular"/>
                <a:ea typeface="Times New Roman" panose="02020603050405020304" pitchFamily="18" charset="0"/>
                <a:cs typeface="Arial" panose="020B0604020202020204" pitchFamily="34" charset="0"/>
              </a:rPr>
              <a:t>визуальді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тіл</a:t>
            </a:r>
            <a:r>
              <a:rPr lang="ru-RU" sz="1800" dirty="0">
                <a:solidFill>
                  <a:srgbClr val="363636"/>
                </a:solidFill>
                <a:effectLst/>
                <a:latin typeface="roboto-regular"/>
                <a:ea typeface="Times New Roman" panose="02020603050405020304" pitchFamily="18" charset="0"/>
                <a:cs typeface="Arial" panose="020B0604020202020204" pitchFamily="34" charset="0"/>
              </a:rPr>
              <a:t> Z – </a:t>
            </a:r>
            <a:r>
              <a:rPr lang="ru-RU" sz="1800" dirty="0" err="1">
                <a:solidFill>
                  <a:srgbClr val="363636"/>
                </a:solidFill>
                <a:effectLst/>
                <a:latin typeface="roboto-regular"/>
                <a:ea typeface="Times New Roman" panose="02020603050405020304" pitchFamily="18" charset="0"/>
                <a:cs typeface="Arial" panose="020B0604020202020204" pitchFamily="34" charset="0"/>
              </a:rPr>
              <a:t>ұрпағы</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үшін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ұзын</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тексттерді</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біртіндеп</a:t>
            </a:r>
            <a:r>
              <a:rPr lang="ru-RU" sz="1800" dirty="0">
                <a:solidFill>
                  <a:srgbClr val="363636"/>
                </a:solidFill>
                <a:effectLst/>
                <a:latin typeface="roboto-regular"/>
                <a:ea typeface="Times New Roman" panose="02020603050405020304" pitchFamily="18" charset="0"/>
                <a:cs typeface="Arial" panose="020B0604020202020204" pitchFamily="34" charset="0"/>
              </a:rPr>
              <a:t> </a:t>
            </a:r>
            <a:r>
              <a:rPr lang="ru-RU" sz="1800" dirty="0" err="1">
                <a:solidFill>
                  <a:srgbClr val="363636"/>
                </a:solidFill>
                <a:effectLst/>
                <a:latin typeface="roboto-regular"/>
                <a:ea typeface="Times New Roman" panose="02020603050405020304" pitchFamily="18" charset="0"/>
                <a:cs typeface="Arial" panose="020B0604020202020204" pitchFamily="34" charset="0"/>
              </a:rPr>
              <a:t>ауыстырады</a:t>
            </a:r>
            <a:r>
              <a:rPr lang="ru-RU" sz="1800" dirty="0">
                <a:solidFill>
                  <a:srgbClr val="363636"/>
                </a:solidFill>
                <a:effectLst/>
                <a:latin typeface="roboto-regular"/>
                <a:ea typeface="Times New Roman" panose="02020603050405020304" pitchFamily="18" charset="0"/>
                <a:cs typeface="Arial" panose="020B0604020202020204" pitchFamily="34" charset="0"/>
              </a:rPr>
              <a:t>.</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x-none" dirty="0"/>
          </a:p>
        </p:txBody>
      </p:sp>
    </p:spTree>
    <p:extLst>
      <p:ext uri="{BB962C8B-B14F-4D97-AF65-F5344CB8AC3E}">
        <p14:creationId xmlns:p14="http://schemas.microsoft.com/office/powerpoint/2010/main" xmlns="" val="2660366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0B212593-64F8-4613-9495-D7E5FB717E07}"/>
              </a:ext>
            </a:extLst>
          </p:cNvPr>
          <p:cNvSpPr>
            <a:spLocks noGrp="1"/>
          </p:cNvSpPr>
          <p:nvPr>
            <p:ph idx="1"/>
          </p:nvPr>
        </p:nvSpPr>
        <p:spPr>
          <a:xfrm>
            <a:off x="609598" y="404664"/>
            <a:ext cx="6626697" cy="6192688"/>
          </a:xfrm>
        </p:spPr>
        <p:txBody>
          <a:bodyPr>
            <a:normAutofit/>
          </a:bodyPr>
          <a:lstStyle/>
          <a:p>
            <a:pPr algn="ctr">
              <a:lnSpc>
                <a:spcPts val="1800"/>
              </a:lnSpc>
              <a:spcAft>
                <a:spcPts val="1000"/>
              </a:spcAft>
            </a:pPr>
            <a:r>
              <a:rPr lang="ru-RU" sz="1800" b="1" dirty="0">
                <a:solidFill>
                  <a:srgbClr val="363636"/>
                </a:solidFill>
                <a:effectLst/>
                <a:latin typeface="roboto-bold"/>
                <a:ea typeface="Times New Roman" panose="02020603050405020304" pitchFamily="18" charset="0"/>
                <a:cs typeface="Times New Roman" panose="02020603050405020304" pitchFamily="18" charset="0"/>
              </a:rPr>
              <a:t>«Z </a:t>
            </a:r>
            <a:r>
              <a:rPr lang="ru-RU" sz="1800" b="1" dirty="0" err="1">
                <a:solidFill>
                  <a:srgbClr val="363636"/>
                </a:solidFill>
                <a:effectLst/>
                <a:latin typeface="roboto-bold"/>
                <a:ea typeface="Times New Roman" panose="02020603050405020304" pitchFamily="18" charset="0"/>
                <a:cs typeface="Times New Roman" panose="02020603050405020304" pitchFamily="18" charset="0"/>
              </a:rPr>
              <a:t>ұрпағы</a:t>
            </a:r>
            <a:r>
              <a:rPr lang="ru-RU" sz="1800" b="1" dirty="0">
                <a:solidFill>
                  <a:srgbClr val="363636"/>
                </a:solidFill>
                <a:effectLst/>
                <a:latin typeface="roboto-bold"/>
                <a:ea typeface="Times New Roman" panose="02020603050405020304" pitchFamily="18" charset="0"/>
                <a:cs typeface="Times New Roman" panose="02020603050405020304" pitchFamily="18" charset="0"/>
              </a:rPr>
              <a:t>» </a:t>
            </a:r>
            <a:r>
              <a:rPr lang="ru-RU" sz="1800" b="1" dirty="0" err="1">
                <a:solidFill>
                  <a:srgbClr val="363636"/>
                </a:solidFill>
                <a:effectLst/>
                <a:latin typeface="roboto-bold"/>
                <a:ea typeface="Times New Roman" panose="02020603050405020304" pitchFamily="18" charset="0"/>
                <a:cs typeface="Times New Roman" panose="02020603050405020304" pitchFamily="18" charset="0"/>
              </a:rPr>
              <a:t>қызығушылықтары</a:t>
            </a:r>
            <a:r>
              <a:rPr lang="ru-RU" sz="1800" b="1" dirty="0">
                <a:solidFill>
                  <a:srgbClr val="363636"/>
                </a:solidFill>
                <a:effectLst/>
                <a:latin typeface="roboto-bold"/>
                <a:ea typeface="Times New Roman" panose="02020603050405020304" pitchFamily="18" charset="0"/>
                <a:cs typeface="Times New Roman" panose="02020603050405020304" pitchFamily="18" charset="0"/>
              </a:rPr>
              <a:t> </a:t>
            </a:r>
            <a:r>
              <a:rPr lang="ru-RU" sz="1800" b="1" dirty="0" err="1">
                <a:solidFill>
                  <a:srgbClr val="363636"/>
                </a:solidFill>
                <a:effectLst/>
                <a:latin typeface="roboto-bold"/>
                <a:ea typeface="Times New Roman" panose="02020603050405020304" pitchFamily="18" charset="0"/>
                <a:cs typeface="Times New Roman" panose="02020603050405020304" pitchFamily="18" charset="0"/>
              </a:rPr>
              <a:t>мүлдем</a:t>
            </a:r>
            <a:r>
              <a:rPr lang="ru-RU" sz="1800" b="1" dirty="0">
                <a:solidFill>
                  <a:srgbClr val="363636"/>
                </a:solidFill>
                <a:effectLst/>
                <a:latin typeface="roboto-bold"/>
                <a:ea typeface="Times New Roman" panose="02020603050405020304" pitchFamily="18" charset="0"/>
                <a:cs typeface="Times New Roman" panose="02020603050405020304" pitchFamily="18" charset="0"/>
              </a:rPr>
              <a:t> </a:t>
            </a:r>
            <a:r>
              <a:rPr lang="ru-RU" sz="1800" b="1" dirty="0" err="1">
                <a:solidFill>
                  <a:srgbClr val="363636"/>
                </a:solidFill>
                <a:effectLst/>
                <a:latin typeface="roboto-bold"/>
                <a:ea typeface="Times New Roman" panose="02020603050405020304" pitchFamily="18" charset="0"/>
                <a:cs typeface="Times New Roman" panose="02020603050405020304" pitchFamily="18" charset="0"/>
              </a:rPr>
              <a:t>басқа</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800"/>
              </a:lnSpc>
              <a:spcAft>
                <a:spcPts val="1000"/>
              </a:spcAft>
            </a:pPr>
            <a:r>
              <a:rPr lang="ru-RU" sz="1800" dirty="0">
                <a:solidFill>
                  <a:srgbClr val="363636"/>
                </a:solidFill>
                <a:effectLst/>
                <a:latin typeface="roboto-regular"/>
                <a:ea typeface="Times New Roman" panose="02020603050405020304" pitchFamily="18" charset="0"/>
                <a:cs typeface="Times New Roman" panose="02020603050405020304" pitchFamily="18" charset="0"/>
              </a:rPr>
              <a:t>Z –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ұрпағы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үшін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интернет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ойындары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ерекше</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орынға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ие</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6-11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жас</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аралығындағы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балалардың</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66%, ал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жасөспірімдердің</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51%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уақыттарын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өткізу</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үшін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интернет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ойындарына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жүгінеді</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Олар</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талғаммен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дайындалған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тағамдарға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көп</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тоқталып</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интернет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арқылы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сауда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жасағанды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әдетке</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айналдыруда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800"/>
              </a:lnSpc>
              <a:spcAft>
                <a:spcPts val="1000"/>
              </a:spcAft>
            </a:pPr>
            <a:r>
              <a:rPr lang="ru-RU" sz="1800" dirty="0">
                <a:solidFill>
                  <a:srgbClr val="363636"/>
                </a:solidFill>
                <a:effectLst/>
                <a:latin typeface="roboto-regular"/>
                <a:ea typeface="Times New Roman" panose="02020603050405020304" pitchFamily="18" charset="0"/>
                <a:cs typeface="Times New Roman" panose="02020603050405020304" pitchFamily="18" charset="0"/>
              </a:rPr>
              <a:t>Z –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ұрпағын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экономикалық</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процестің</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салдары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мен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әлемдік</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нарықтың</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бағалары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толғандырады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Олардың</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бұл</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мәселелерге</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назар</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аударуы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алдыңғы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толқынға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қарағанда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ерте</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басталды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800"/>
              </a:lnSpc>
              <a:spcAft>
                <a:spcPts val="1000"/>
              </a:spcAft>
            </a:pPr>
            <a:r>
              <a:rPr lang="ru-RU" sz="1800" dirty="0">
                <a:solidFill>
                  <a:srgbClr val="363636"/>
                </a:solidFill>
                <a:effectLst/>
                <a:latin typeface="roboto-regular"/>
                <a:ea typeface="Times New Roman" panose="02020603050405020304" pitchFamily="18" charset="0"/>
                <a:cs typeface="Times New Roman" panose="02020603050405020304" pitchFamily="18" charset="0"/>
              </a:rPr>
              <a:t>Z –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ұрпағы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адамзаттың</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қоршаған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ортамен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үзілмес</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байланысы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туралы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біледі</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соның</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ішінде</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80 %-ы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экологиялық</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проблемалардан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хабардар</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болса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76 %-ы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экологиялық</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мәселелерге</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бейжай</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қарамауға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тырысуда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Жасөспірімдердің</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78 %-н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әлемдегі</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аштық</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жағдайы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толғандырады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Әлемдік</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проблемаларға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қарамастан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болашақ</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экологияның</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жақсаруына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он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жастың</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жетеуі</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сенім</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білдірсе</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жарқын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болашағына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оптимистік</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көзқараспен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онның</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тоғызы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қарайды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x-none" dirty="0"/>
          </a:p>
        </p:txBody>
      </p:sp>
    </p:spTree>
    <p:extLst>
      <p:ext uri="{BB962C8B-B14F-4D97-AF65-F5344CB8AC3E}">
        <p14:creationId xmlns:p14="http://schemas.microsoft.com/office/powerpoint/2010/main" xmlns="" val="989700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603AE127-802C-459A-A612-DB85B67F0DC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782962" y="1179151"/>
            <a:ext cx="2475485" cy="4463889"/>
          </a:xfrm>
        </p:spPr>
        <p:txBody>
          <a:bodyPr anchor="ctr">
            <a:normAutofit/>
          </a:bodyPr>
          <a:lstStyle/>
          <a:p>
            <a:pPr>
              <a:lnSpc>
                <a:spcPct val="90000"/>
              </a:lnSpc>
            </a:pPr>
            <a:r>
              <a:rPr lang="ru-RU" sz="2800" b="1" dirty="0" err="1">
                <a:solidFill>
                  <a:srgbClr val="FF0000"/>
                </a:solidFill>
              </a:rPr>
              <a:t>Сондықтан</a:t>
            </a:r>
            <a:r>
              <a:rPr lang="ru-RU" sz="2800" b="1" dirty="0">
                <a:solidFill>
                  <a:srgbClr val="FF0000"/>
                </a:solidFill>
              </a:rPr>
              <a:t> </a:t>
            </a:r>
            <a:r>
              <a:rPr lang="ru-RU" sz="2800" b="1" dirty="0" err="1">
                <a:solidFill>
                  <a:srgbClr val="FF0000"/>
                </a:solidFill>
              </a:rPr>
              <a:t>енді</a:t>
            </a:r>
            <a:r>
              <a:rPr lang="ru-RU" sz="2800" b="1" dirty="0">
                <a:solidFill>
                  <a:srgbClr val="FF0000"/>
                </a:solidFill>
              </a:rPr>
              <a:t> осы </a:t>
            </a:r>
            <a:r>
              <a:rPr lang="ru-RU" sz="2800" b="1" dirty="0" err="1">
                <a:solidFill>
                  <a:srgbClr val="FF0000"/>
                </a:solidFill>
              </a:rPr>
              <a:t>буын</a:t>
            </a:r>
            <a:r>
              <a:rPr lang="ru-RU" sz="2800" b="1" dirty="0">
                <a:solidFill>
                  <a:srgbClr val="FF0000"/>
                </a:solidFill>
              </a:rPr>
              <a:t> </a:t>
            </a:r>
            <a:r>
              <a:rPr lang="ru-RU" sz="2800" b="1" dirty="0" err="1">
                <a:solidFill>
                  <a:srgbClr val="FF0000"/>
                </a:solidFill>
              </a:rPr>
              <a:t>өкілдеріне</a:t>
            </a:r>
            <a:r>
              <a:rPr lang="ru-RU" sz="2800" b="1" dirty="0">
                <a:solidFill>
                  <a:srgbClr val="FF0000"/>
                </a:solidFill>
              </a:rPr>
              <a:t> </a:t>
            </a:r>
            <a:r>
              <a:rPr lang="ru-RU" sz="2800" b="1" dirty="0" err="1">
                <a:solidFill>
                  <a:srgbClr val="FF0000"/>
                </a:solidFill>
              </a:rPr>
              <a:t>қалай</a:t>
            </a:r>
            <a:r>
              <a:rPr lang="ru-RU" sz="2800" b="1" dirty="0">
                <a:solidFill>
                  <a:srgbClr val="FF0000"/>
                </a:solidFill>
              </a:rPr>
              <a:t> </a:t>
            </a:r>
            <a:r>
              <a:rPr lang="ru-RU" sz="2800" b="1" dirty="0" err="1">
                <a:solidFill>
                  <a:srgbClr val="FF0000"/>
                </a:solidFill>
              </a:rPr>
              <a:t>тәрбие</a:t>
            </a:r>
            <a:r>
              <a:rPr lang="ru-RU" sz="2800" b="1" dirty="0">
                <a:solidFill>
                  <a:srgbClr val="FF0000"/>
                </a:solidFill>
              </a:rPr>
              <a:t>, </a:t>
            </a:r>
            <a:r>
              <a:rPr lang="ru-RU" sz="2800" b="1" dirty="0" err="1">
                <a:solidFill>
                  <a:srgbClr val="FF0000"/>
                </a:solidFill>
              </a:rPr>
              <a:t>білім</a:t>
            </a:r>
            <a:r>
              <a:rPr lang="ru-RU" sz="2800" b="1" dirty="0">
                <a:solidFill>
                  <a:srgbClr val="FF0000"/>
                </a:solidFill>
              </a:rPr>
              <a:t> </a:t>
            </a:r>
            <a:r>
              <a:rPr lang="ru-RU" sz="2800" b="1" dirty="0" err="1">
                <a:solidFill>
                  <a:srgbClr val="FF0000"/>
                </a:solidFill>
              </a:rPr>
              <a:t>беретініміз</a:t>
            </a:r>
            <a:r>
              <a:rPr lang="ru-RU" sz="2800" b="1" dirty="0">
                <a:solidFill>
                  <a:srgbClr val="FF0000"/>
                </a:solidFill>
              </a:rPr>
              <a:t> </a:t>
            </a:r>
            <a:r>
              <a:rPr lang="ru-RU" sz="2800" b="1" dirty="0" err="1">
                <a:solidFill>
                  <a:srgbClr val="FF0000"/>
                </a:solidFill>
              </a:rPr>
              <a:t>туралы</a:t>
            </a:r>
            <a:r>
              <a:rPr lang="ru-RU" sz="2800" b="1" dirty="0">
                <a:solidFill>
                  <a:srgbClr val="FF0000"/>
                </a:solidFill>
              </a:rPr>
              <a:t> </a:t>
            </a:r>
            <a:r>
              <a:rPr lang="ru-RU" sz="2800" b="1" dirty="0" err="1">
                <a:solidFill>
                  <a:srgbClr val="FF0000"/>
                </a:solidFill>
              </a:rPr>
              <a:t>айтайық</a:t>
            </a:r>
            <a:r>
              <a:rPr lang="ru-RU" sz="2800" dirty="0"/>
              <a:t/>
            </a:r>
            <a:br>
              <a:rPr lang="ru-RU" sz="2800" dirty="0"/>
            </a:br>
            <a:endParaRPr lang="ru-RU" sz="2800" dirty="0"/>
          </a:p>
        </p:txBody>
      </p:sp>
      <p:sp>
        <p:nvSpPr>
          <p:cNvPr id="10" name="Isosceles Triangle 9">
            <a:extLst>
              <a:ext uri="{FF2B5EF4-FFF2-40B4-BE49-F238E27FC236}">
                <a16:creationId xmlns:a16="http://schemas.microsoft.com/office/drawing/2014/main" xmlns="" id="{9323D83D-50D6-4040-A58B-FCEA340F886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013200"/>
            <a:ext cx="336549"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xmlns="" id="{1A1FE6BB-DFB2-4080-9B5E-076EF5DDE67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492502"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Содержимое 2"/>
          <p:cNvSpPr>
            <a:spLocks noGrp="1"/>
          </p:cNvSpPr>
          <p:nvPr>
            <p:ph idx="1"/>
          </p:nvPr>
        </p:nvSpPr>
        <p:spPr>
          <a:xfrm>
            <a:off x="3734188" y="1109145"/>
            <a:ext cx="4755762" cy="4603900"/>
          </a:xfrm>
        </p:spPr>
        <p:txBody>
          <a:bodyPr anchor="ctr">
            <a:normAutofit/>
          </a:bodyPr>
          <a:lstStyle/>
          <a:p>
            <a:pPr>
              <a:lnSpc>
                <a:spcPct val="90000"/>
              </a:lnSpc>
            </a:pPr>
            <a:r>
              <a:rPr lang="ru-RU" dirty="0" err="1"/>
              <a:t>Психологтардың айтуынша</a:t>
            </a:r>
            <a:r>
              <a:rPr lang="ru-RU" dirty="0"/>
              <a:t>,  ХХІ </a:t>
            </a:r>
            <a:r>
              <a:rPr lang="ru-RU" dirty="0" err="1"/>
              <a:t>ғасырдың балалары</a:t>
            </a:r>
            <a:r>
              <a:rPr lang="ru-RU" dirty="0"/>
              <a:t> </a:t>
            </a:r>
            <a:r>
              <a:rPr lang="ru-RU" dirty="0" err="1"/>
              <a:t>шынымен</a:t>
            </a:r>
            <a:r>
              <a:rPr lang="ru-RU" dirty="0"/>
              <a:t> де </a:t>
            </a:r>
            <a:r>
              <a:rPr lang="ru-RU" dirty="0" err="1"/>
              <a:t>алдыңғы буын</a:t>
            </a:r>
            <a:r>
              <a:rPr lang="ru-RU" dirty="0"/>
              <a:t> </a:t>
            </a:r>
            <a:r>
              <a:rPr lang="ru-RU" dirty="0" err="1"/>
              <a:t>құрдастарынан ерекшеленеді</a:t>
            </a:r>
            <a:r>
              <a:rPr lang="ru-RU" dirty="0"/>
              <a:t>. </a:t>
            </a:r>
            <a:r>
              <a:rPr lang="ru-RU" dirty="0" err="1"/>
              <a:t>Бүгінгі таңда олардың екі</a:t>
            </a:r>
            <a:r>
              <a:rPr lang="ru-RU" dirty="0"/>
              <a:t> </a:t>
            </a:r>
            <a:r>
              <a:rPr lang="ru-RU" dirty="0" err="1"/>
              <a:t>негізгі</a:t>
            </a:r>
            <a:r>
              <a:rPr lang="ru-RU" dirty="0"/>
              <a:t> </a:t>
            </a:r>
            <a:r>
              <a:rPr lang="ru-RU" dirty="0" err="1"/>
              <a:t>белгілері</a:t>
            </a:r>
            <a:r>
              <a:rPr lang="ru-RU" dirty="0"/>
              <a:t> бар. </a:t>
            </a:r>
            <a:r>
              <a:rPr lang="ru-RU" dirty="0" err="1"/>
              <a:t>Біріншіден</a:t>
            </a:r>
            <a:r>
              <a:rPr lang="ru-RU" dirty="0"/>
              <a:t>, </a:t>
            </a:r>
            <a:r>
              <a:rPr lang="ru-RU" dirty="0" err="1"/>
              <a:t>олар</a:t>
            </a:r>
            <a:r>
              <a:rPr lang="ru-RU" dirty="0"/>
              <a:t> </a:t>
            </a:r>
            <a:r>
              <a:rPr lang="ru-RU" dirty="0" err="1"/>
              <a:t>өте ақылды, </a:t>
            </a:r>
            <a:r>
              <a:rPr lang="ru-RU" dirty="0"/>
              <a:t>тез </a:t>
            </a:r>
            <a:r>
              <a:rPr lang="ru-RU" dirty="0" err="1"/>
              <a:t>түсінеді</a:t>
            </a:r>
            <a:r>
              <a:rPr lang="ru-RU" dirty="0"/>
              <a:t>, </a:t>
            </a:r>
            <a:r>
              <a:rPr lang="ru-RU" dirty="0" err="1"/>
              <a:t>ересек</a:t>
            </a:r>
            <a:r>
              <a:rPr lang="ru-RU" dirty="0"/>
              <a:t> </a:t>
            </a:r>
            <a:r>
              <a:rPr lang="ru-RU" dirty="0" err="1"/>
              <a:t>ұрпаққа </a:t>
            </a:r>
            <a:r>
              <a:rPr lang="ru-RU" dirty="0"/>
              <a:t>жат </a:t>
            </a:r>
            <a:r>
              <a:rPr lang="ru-RU" dirty="0" err="1"/>
              <a:t>көптеген нәрселерді қабылдайды және түсінеді</a:t>
            </a:r>
            <a:r>
              <a:rPr lang="ru-RU" dirty="0"/>
              <a:t>. </a:t>
            </a:r>
            <a:r>
              <a:rPr lang="ru-RU" dirty="0" err="1"/>
              <a:t>Екіншіден</a:t>
            </a:r>
            <a:r>
              <a:rPr lang="ru-RU" dirty="0"/>
              <a:t>, </a:t>
            </a:r>
            <a:r>
              <a:rPr lang="ru-RU" dirty="0" err="1"/>
              <a:t>олар</a:t>
            </a:r>
            <a:r>
              <a:rPr lang="ru-RU" dirty="0"/>
              <a:t> </a:t>
            </a:r>
            <a:r>
              <a:rPr lang="ru-RU" dirty="0" err="1"/>
              <a:t>өте сезімтал</a:t>
            </a:r>
            <a:r>
              <a:rPr lang="ru-RU" dirty="0"/>
              <a:t> </a:t>
            </a:r>
            <a:r>
              <a:rPr lang="ru-RU" dirty="0" err="1"/>
              <a:t>және осал</a:t>
            </a:r>
            <a:r>
              <a:rPr lang="ru-RU" dirty="0"/>
              <a:t>. </a:t>
            </a:r>
            <a:r>
              <a:rPr lang="ru-RU" dirty="0" err="1"/>
              <a:t>Осыған орай</a:t>
            </a:r>
            <a:r>
              <a:rPr lang="ru-RU" dirty="0"/>
              <a:t> </a:t>
            </a:r>
            <a:r>
              <a:rPr lang="ru-RU" dirty="0" err="1"/>
              <a:t>дәстүрлі білім</a:t>
            </a:r>
            <a:r>
              <a:rPr lang="ru-RU" dirty="0"/>
              <a:t> беру </a:t>
            </a:r>
            <a:r>
              <a:rPr lang="ru-RU" dirty="0" err="1"/>
              <a:t>әдіс-тәсілдері бүгінгі балаларға сай</a:t>
            </a:r>
            <a:r>
              <a:rPr lang="ru-RU" dirty="0"/>
              <a:t> </a:t>
            </a:r>
            <a:r>
              <a:rPr lang="ru-RU" dirty="0" err="1"/>
              <a:t>келмеуі</a:t>
            </a:r>
            <a:r>
              <a:rPr lang="ru-RU" dirty="0"/>
              <a:t> </a:t>
            </a:r>
            <a:r>
              <a:rPr lang="ru-RU" dirty="0" err="1"/>
              <a:t>мүмкін</a:t>
            </a:r>
            <a:r>
              <a:rPr lang="ru-RU" dirty="0"/>
              <a:t>. </a:t>
            </a:r>
            <a:r>
              <a:rPr lang="ru-RU" dirty="0" err="1"/>
              <a:t>Осыған дейін</a:t>
            </a:r>
            <a:r>
              <a:rPr lang="ru-RU" dirty="0"/>
              <a:t> </a:t>
            </a:r>
            <a:r>
              <a:rPr lang="ru-RU" dirty="0" err="1"/>
              <a:t>сабақ  жоспары</a:t>
            </a:r>
            <a:r>
              <a:rPr lang="ru-RU" dirty="0"/>
              <a:t> </a:t>
            </a:r>
            <a:r>
              <a:rPr lang="ru-RU" dirty="0" err="1"/>
              <a:t>бойынша</a:t>
            </a:r>
            <a:r>
              <a:rPr lang="ru-RU" dirty="0"/>
              <a:t> </a:t>
            </a:r>
            <a:r>
              <a:rPr lang="ru-RU" dirty="0" err="1"/>
              <a:t>ұйымдастыру кезеңіне </a:t>
            </a:r>
            <a:r>
              <a:rPr lang="ru-RU" dirty="0"/>
              <a:t>3-5 минут </a:t>
            </a:r>
            <a:r>
              <a:rPr lang="ru-RU" dirty="0" err="1"/>
              <a:t>уақыт берілген</a:t>
            </a:r>
            <a:r>
              <a:rPr lang="ru-RU" dirty="0"/>
              <a:t>. Ал Z </a:t>
            </a:r>
            <a:r>
              <a:rPr lang="ru-RU" dirty="0" err="1"/>
              <a:t>ұрпағы оқушыларының сабаққа деген</a:t>
            </a:r>
            <a:r>
              <a:rPr lang="ru-RU" dirty="0"/>
              <a:t> </a:t>
            </a:r>
            <a:r>
              <a:rPr lang="ru-RU" dirty="0" err="1"/>
              <a:t>ынтасын</a:t>
            </a:r>
            <a:r>
              <a:rPr lang="ru-RU" dirty="0"/>
              <a:t> 8 секунд </a:t>
            </a:r>
            <a:r>
              <a:rPr lang="ru-RU" dirty="0" err="1"/>
              <a:t>ішінде</a:t>
            </a:r>
            <a:r>
              <a:rPr lang="ru-RU" dirty="0"/>
              <a:t> </a:t>
            </a:r>
            <a:r>
              <a:rPr lang="ru-RU" dirty="0" err="1"/>
              <a:t>аударуымыз</a:t>
            </a:r>
            <a:r>
              <a:rPr lang="ru-RU" dirty="0"/>
              <a:t> </a:t>
            </a:r>
            <a:r>
              <a:rPr lang="ru-RU" dirty="0" err="1"/>
              <a:t>керек</a:t>
            </a:r>
            <a:r>
              <a:rPr lang="ru-RU" dirty="0"/>
              <a:t>. </a:t>
            </a:r>
            <a:r>
              <a:rPr lang="ru-RU" dirty="0" err="1"/>
              <a:t>Олай</a:t>
            </a:r>
            <a:r>
              <a:rPr lang="ru-RU" dirty="0"/>
              <a:t> </a:t>
            </a:r>
            <a:r>
              <a:rPr lang="ru-RU" dirty="0" err="1"/>
              <a:t>болмаған жағдайда сабақтың сапасы</a:t>
            </a:r>
            <a:r>
              <a:rPr lang="ru-RU" dirty="0"/>
              <a:t> </a:t>
            </a:r>
            <a:r>
              <a:rPr lang="ru-RU" dirty="0" err="1"/>
              <a:t>нашарлайды</a:t>
            </a:r>
            <a:r>
              <a:rPr lang="ru-RU" dirty="0"/>
              <a:t>. </a:t>
            </a:r>
          </a:p>
          <a:p>
            <a:pPr>
              <a:lnSpc>
                <a:spcPct val="90000"/>
              </a:lnSpc>
            </a:pPr>
            <a:endParaRPr lang="kk-KZ" dirty="0"/>
          </a:p>
          <a:p>
            <a:pPr>
              <a:lnSpc>
                <a:spcPct val="90000"/>
              </a:lnSpc>
            </a:pPr>
            <a:endParaRPr lang="ru-RU" dirty="0"/>
          </a:p>
        </p:txBody>
      </p:sp>
      <p:sp>
        <p:nvSpPr>
          <p:cNvPr id="14" name="Isosceles Triangle 13">
            <a:extLst>
              <a:ext uri="{FF2B5EF4-FFF2-40B4-BE49-F238E27FC236}">
                <a16:creationId xmlns:a16="http://schemas.microsoft.com/office/drawing/2014/main" xmlns="" id="{F10FD715-4DCE-4779-B634-EC78315EA2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8523104" y="0"/>
            <a:ext cx="631947"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xmlns="" id="{5EA39187-0197-4C1D-BE4A-06B353C7B21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9144001" cy="6866467"/>
            <a:chOff x="0" y="-8467"/>
            <a:chExt cx="12192000" cy="6866467"/>
          </a:xfrm>
        </p:grpSpPr>
        <p:cxnSp>
          <p:nvCxnSpPr>
            <p:cNvPr id="21" name="Straight Connector 20">
              <a:extLst>
                <a:ext uri="{FF2B5EF4-FFF2-40B4-BE49-F238E27FC236}">
                  <a16:creationId xmlns:a16="http://schemas.microsoft.com/office/drawing/2014/main" xmlns="" id="{9E0FD730-D6BC-440A-89CF-7AA0C22C2F28}"/>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21">
              <a:extLst>
                <a:ext uri="{FF2B5EF4-FFF2-40B4-BE49-F238E27FC236}">
                  <a16:creationId xmlns:a16="http://schemas.microsoft.com/office/drawing/2014/main" xmlns="" id="{31382DE6-64CB-4577-89E8-47941290A9DB}"/>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3" name="Rectangle 23">
              <a:extLst>
                <a:ext uri="{FF2B5EF4-FFF2-40B4-BE49-F238E27FC236}">
                  <a16:creationId xmlns:a16="http://schemas.microsoft.com/office/drawing/2014/main" xmlns="" id="{3ABD17EF-A676-4770-A8C8-E83BA023000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5">
              <a:extLst>
                <a:ext uri="{FF2B5EF4-FFF2-40B4-BE49-F238E27FC236}">
                  <a16:creationId xmlns:a16="http://schemas.microsoft.com/office/drawing/2014/main" xmlns="" id="{380D4582-A9DE-4A6E-8537-EFC4F860C3B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xmlns="" id="{D66B8CF3-0959-4E8D-8F3A-AF62F21D99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7">
              <a:extLst>
                <a:ext uri="{FF2B5EF4-FFF2-40B4-BE49-F238E27FC236}">
                  <a16:creationId xmlns:a16="http://schemas.microsoft.com/office/drawing/2014/main" xmlns="" id="{97D4D559-2783-4E84-BB73-7F51D02357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8">
              <a:extLst>
                <a:ext uri="{FF2B5EF4-FFF2-40B4-BE49-F238E27FC236}">
                  <a16:creationId xmlns:a16="http://schemas.microsoft.com/office/drawing/2014/main" xmlns="" id="{8834FE36-E841-40B5-9465-1CFC99ED556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9">
              <a:extLst>
                <a:ext uri="{FF2B5EF4-FFF2-40B4-BE49-F238E27FC236}">
                  <a16:creationId xmlns:a16="http://schemas.microsoft.com/office/drawing/2014/main" xmlns="" id="{1A4197A1-AE79-4DC1-9E3A-845B40BA80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a:extLst>
                <a:ext uri="{FF2B5EF4-FFF2-40B4-BE49-F238E27FC236}">
                  <a16:creationId xmlns:a16="http://schemas.microsoft.com/office/drawing/2014/main" xmlns="" id="{326F6688-CBD0-42EE-9B90-25100FE893C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9">
              <a:extLst>
                <a:ext uri="{FF2B5EF4-FFF2-40B4-BE49-F238E27FC236}">
                  <a16:creationId xmlns:a16="http://schemas.microsoft.com/office/drawing/2014/main" xmlns="" id="{EF23F9BB-FC2E-48BA-8E63-A4436C28DA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2" name="Rectangle 31">
            <a:extLst>
              <a:ext uri="{FF2B5EF4-FFF2-40B4-BE49-F238E27FC236}">
                <a16:creationId xmlns:a16="http://schemas.microsoft.com/office/drawing/2014/main" xmlns="" id="{4F71A406-3CB7-4E4D-B434-24E6AA4F39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417723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13" name="Объект 12" descr="Изображение выглядит как текст, человек, чашка, кофе&#10;&#10;Автоматически созданное описание">
            <a:extLst>
              <a:ext uri="{FF2B5EF4-FFF2-40B4-BE49-F238E27FC236}">
                <a16:creationId xmlns:a16="http://schemas.microsoft.com/office/drawing/2014/main" xmlns="" id="{9E4D843C-312A-4E5E-8627-E64BCA195ECE}"/>
              </a:ext>
            </a:extLst>
          </p:cNvPr>
          <p:cNvPicPr>
            <a:picLocks noGrp="1" noChangeAspect="1"/>
          </p:cNvPicPr>
          <p:nvPr>
            <p:ph sz="half" idx="1"/>
          </p:nvPr>
        </p:nvPicPr>
        <p:blipFill rotWithShape="1">
          <a:blip r:embed="rId2">
            <a:extLst>
              <a:ext uri="{28A0092B-C50C-407E-A947-70E740481C1C}">
                <a14:useLocalDpi xmlns:a14="http://schemas.microsoft.com/office/drawing/2010/main" xmlns="" val="0"/>
              </a:ext>
            </a:extLst>
          </a:blip>
          <a:srcRect l="14987" r="1286" b="3"/>
          <a:stretch/>
        </p:blipFill>
        <p:spPr>
          <a:xfrm>
            <a:off x="0" y="142852"/>
            <a:ext cx="4537690" cy="4091667"/>
          </a:xfrm>
          <a:prstGeom prst="rect">
            <a:avLst/>
          </a:prstGeom>
        </p:spPr>
      </p:pic>
      <p:pic>
        <p:nvPicPr>
          <p:cNvPr id="15" name="Объект 14" descr="Изображение выглядит как текст, внутренний, человек&#10;&#10;Автоматически созданное описание">
            <a:extLst>
              <a:ext uri="{FF2B5EF4-FFF2-40B4-BE49-F238E27FC236}">
                <a16:creationId xmlns:a16="http://schemas.microsoft.com/office/drawing/2014/main" xmlns="" id="{DF04C5AD-5A38-4539-99B9-581B982C43DF}"/>
              </a:ext>
            </a:extLst>
          </p:cNvPr>
          <p:cNvPicPr>
            <a:picLocks noGrp="1" noChangeAspect="1"/>
          </p:cNvPicPr>
          <p:nvPr>
            <p:ph sz="half" idx="2"/>
          </p:nvPr>
        </p:nvPicPr>
        <p:blipFill rotWithShape="1">
          <a:blip r:embed="rId3">
            <a:extLst>
              <a:ext uri="{28A0092B-C50C-407E-A947-70E740481C1C}">
                <a14:useLocalDpi xmlns:a14="http://schemas.microsoft.com/office/drawing/2010/main" xmlns="" val="0"/>
              </a:ext>
            </a:extLst>
          </a:blip>
          <a:srcRect l="1751" r="29500" b="-2"/>
          <a:stretch/>
        </p:blipFill>
        <p:spPr>
          <a:xfrm>
            <a:off x="4606290" y="2500306"/>
            <a:ext cx="4537710" cy="4092348"/>
          </a:xfrm>
          <a:prstGeom prst="rect">
            <a:avLst/>
          </a:prstGeom>
        </p:spPr>
      </p:pic>
    </p:spTree>
    <p:extLst>
      <p:ext uri="{BB962C8B-B14F-4D97-AF65-F5344CB8AC3E}">
        <p14:creationId xmlns:p14="http://schemas.microsoft.com/office/powerpoint/2010/main" xmlns="" val="2465364376"/>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8DF4D7F6-81B5-452A-9CE6-76D81F91D4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xmlns="" id="{4600514D-20FB-4559-97DC-D1DC39E6C3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0" y="0"/>
            <a:ext cx="336549"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Isosceles Triangle 11">
            <a:extLst>
              <a:ext uri="{FF2B5EF4-FFF2-40B4-BE49-F238E27FC236}">
                <a16:creationId xmlns:a16="http://schemas.microsoft.com/office/drawing/2014/main" xmlns="" id="{266F638A-E405-4AC0-B984-72E5813B0D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803900" y="3818467"/>
            <a:ext cx="3337719"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4" name="Straight Connector 13">
            <a:extLst>
              <a:ext uri="{FF2B5EF4-FFF2-40B4-BE49-F238E27FC236}">
                <a16:creationId xmlns:a16="http://schemas.microsoft.com/office/drawing/2014/main" xmlns="" id="{7D1CBE93-B17D-4509-843C-82287C38032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600950" y="0"/>
            <a:ext cx="12954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xmlns="" id="{AE6277B4-6A43-48AB-89B2-3442221619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5568950" y="3681413"/>
            <a:ext cx="357266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Содержимое 2"/>
          <p:cNvSpPr>
            <a:spLocks noGrp="1"/>
          </p:cNvSpPr>
          <p:nvPr>
            <p:ph idx="1"/>
          </p:nvPr>
        </p:nvSpPr>
        <p:spPr>
          <a:xfrm>
            <a:off x="467544" y="260648"/>
            <a:ext cx="7469955" cy="5976664"/>
          </a:xfrm>
        </p:spPr>
        <p:txBody>
          <a:bodyPr>
            <a:normAutofit lnSpcReduction="10000"/>
          </a:bodyPr>
          <a:lstStyle/>
          <a:p>
            <a:pPr>
              <a:lnSpc>
                <a:spcPct val="90000"/>
              </a:lnSpc>
            </a:pPr>
            <a:r>
              <a:rPr lang="ru-RU" dirty="0"/>
              <a:t>♦ </a:t>
            </a:r>
            <a:r>
              <a:rPr lang="ru-RU" sz="2800" dirty="0"/>
              <a:t>Z </a:t>
            </a:r>
            <a:r>
              <a:rPr lang="ru-RU" sz="2800" dirty="0" err="1" smtClean="0"/>
              <a:t>ұрпағы </a:t>
            </a:r>
            <a:r>
              <a:rPr lang="ru-RU" sz="2800" dirty="0"/>
              <a:t>- </a:t>
            </a:r>
            <a:r>
              <a:rPr lang="ru-RU" sz="2800" dirty="0" err="1"/>
              <a:t>цифрлы</a:t>
            </a:r>
            <a:r>
              <a:rPr lang="ru-RU" sz="2800" dirty="0"/>
              <a:t> </a:t>
            </a:r>
            <a:r>
              <a:rPr lang="ru-RU" sz="2800" dirty="0" err="1"/>
              <a:t>балалар</a:t>
            </a:r>
            <a:r>
              <a:rPr lang="ru-RU" sz="2800" dirty="0"/>
              <a:t>.  </a:t>
            </a:r>
            <a:r>
              <a:rPr lang="ru-RU" sz="2800" dirty="0" err="1"/>
              <a:t>Мұғалім, оқытушы әлеуметтік желідегі</a:t>
            </a:r>
            <a:r>
              <a:rPr lang="ru-RU" sz="2800" dirty="0"/>
              <a:t> </a:t>
            </a:r>
            <a:r>
              <a:rPr lang="ru-RU" sz="2800" dirty="0" err="1"/>
              <a:t>парақшасында оқушыларға  қызықты бір</a:t>
            </a:r>
            <a:r>
              <a:rPr lang="ru-RU" sz="2800" dirty="0"/>
              <a:t> </a:t>
            </a:r>
            <a:r>
              <a:rPr lang="ru-RU" sz="2800" dirty="0" err="1"/>
              <a:t>нәрсені көруге кеңес бере</a:t>
            </a:r>
            <a:r>
              <a:rPr lang="ru-RU" sz="2800" dirty="0"/>
              <a:t> </a:t>
            </a:r>
            <a:r>
              <a:rPr lang="ru-RU" sz="2800" dirty="0" err="1"/>
              <a:t>алады</a:t>
            </a:r>
            <a:r>
              <a:rPr lang="ru-RU" sz="2800" dirty="0"/>
              <a:t>. </a:t>
            </a:r>
            <a:r>
              <a:rPr lang="ru-RU" sz="2800" dirty="0" err="1"/>
              <a:t>Оқушының</a:t>
            </a:r>
            <a:r>
              <a:rPr lang="ru-RU" sz="2800" dirty="0"/>
              <a:t> </a:t>
            </a:r>
            <a:r>
              <a:rPr lang="ru-RU" sz="2800" dirty="0" err="1"/>
              <a:t>білімін</a:t>
            </a:r>
            <a:r>
              <a:rPr lang="ru-RU" sz="2800" dirty="0"/>
              <a:t> </a:t>
            </a:r>
            <a:r>
              <a:rPr lang="ru-RU" sz="2800" dirty="0" err="1"/>
              <a:t>жетілдіре</a:t>
            </a:r>
            <a:r>
              <a:rPr lang="ru-RU" sz="2800" dirty="0"/>
              <a:t> </a:t>
            </a:r>
            <a:r>
              <a:rPr lang="ru-RU" sz="2800" dirty="0" err="1"/>
              <a:t>алатын</a:t>
            </a:r>
            <a:r>
              <a:rPr lang="ru-RU" sz="2800" dirty="0"/>
              <a:t> </a:t>
            </a:r>
            <a:r>
              <a:rPr lang="ru-RU" sz="2800" dirty="0" err="1"/>
              <a:t>ақпараттың</a:t>
            </a:r>
            <a:r>
              <a:rPr lang="ru-RU" sz="2800" dirty="0"/>
              <a:t> </a:t>
            </a:r>
            <a:r>
              <a:rPr lang="ru-RU" sz="2800" dirty="0" err="1"/>
              <a:t>сілтемесін</a:t>
            </a:r>
            <a:r>
              <a:rPr lang="ru-RU" sz="2800" dirty="0"/>
              <a:t> </a:t>
            </a:r>
            <a:r>
              <a:rPr lang="ru-RU" sz="2800" dirty="0" err="1"/>
              <a:t>жіберіп</a:t>
            </a:r>
            <a:r>
              <a:rPr lang="ru-RU" sz="2800" dirty="0"/>
              <a:t> </a:t>
            </a:r>
            <a:r>
              <a:rPr lang="ru-RU" sz="2800" dirty="0" err="1"/>
              <a:t>тұруы</a:t>
            </a:r>
            <a:r>
              <a:rPr lang="ru-RU" sz="2800" dirty="0"/>
              <a:t> </a:t>
            </a:r>
            <a:r>
              <a:rPr lang="ru-RU" sz="2800" dirty="0" err="1"/>
              <a:t>қажет</a:t>
            </a:r>
            <a:r>
              <a:rPr lang="ru-RU" sz="2800" dirty="0"/>
              <a:t>. </a:t>
            </a:r>
          </a:p>
          <a:p>
            <a:pPr>
              <a:lnSpc>
                <a:spcPct val="90000"/>
              </a:lnSpc>
            </a:pPr>
            <a:r>
              <a:rPr lang="ru-RU" sz="2800" dirty="0"/>
              <a:t> </a:t>
            </a:r>
            <a:r>
              <a:rPr lang="ru-RU" sz="2800" dirty="0" err="1"/>
              <a:t>Себебі</a:t>
            </a:r>
            <a:r>
              <a:rPr lang="ru-RU" sz="2800" dirty="0"/>
              <a:t> </a:t>
            </a:r>
            <a:r>
              <a:rPr lang="ru-RU" sz="2800" dirty="0" err="1"/>
              <a:t>бұл</a:t>
            </a:r>
            <a:r>
              <a:rPr lang="ru-RU" sz="2800" dirty="0"/>
              <a:t> </a:t>
            </a:r>
            <a:r>
              <a:rPr lang="ru-RU" sz="2800" dirty="0" err="1"/>
              <a:t>визуальды</a:t>
            </a:r>
            <a:r>
              <a:rPr lang="ru-RU" sz="2800" dirty="0"/>
              <a:t> </a:t>
            </a:r>
            <a:r>
              <a:rPr lang="ru-RU" sz="2800" dirty="0" err="1"/>
              <a:t>буын</a:t>
            </a:r>
            <a:r>
              <a:rPr lang="ru-RU" sz="2800" dirty="0"/>
              <a:t>, </a:t>
            </a:r>
            <a:r>
              <a:rPr lang="ru-RU" sz="2800" dirty="0" err="1"/>
              <a:t>сондықтан</a:t>
            </a:r>
            <a:r>
              <a:rPr lang="ru-RU" sz="2800" dirty="0"/>
              <a:t> </a:t>
            </a:r>
            <a:r>
              <a:rPr lang="ru-RU" sz="2800" dirty="0" err="1"/>
              <a:t>YouTube</a:t>
            </a:r>
            <a:r>
              <a:rPr lang="ru-RU" sz="2800" dirty="0"/>
              <a:t> </a:t>
            </a:r>
            <a:r>
              <a:rPr lang="ru-RU" sz="2800" dirty="0" err="1"/>
              <a:t>олар</a:t>
            </a:r>
            <a:r>
              <a:rPr lang="ru-RU" sz="2800" dirty="0"/>
              <a:t> </a:t>
            </a:r>
            <a:r>
              <a:rPr lang="ru-RU" sz="2800" dirty="0" err="1"/>
              <a:t>үшін</a:t>
            </a:r>
            <a:r>
              <a:rPr lang="ru-RU" sz="2800" dirty="0"/>
              <a:t> </a:t>
            </a:r>
            <a:r>
              <a:rPr lang="ru-RU" sz="2800" dirty="0" err="1"/>
              <a:t>сенімді</a:t>
            </a:r>
            <a:r>
              <a:rPr lang="ru-RU" sz="2800" dirty="0"/>
              <a:t> </a:t>
            </a:r>
            <a:r>
              <a:rPr lang="ru-RU" sz="2800" dirty="0" err="1"/>
              <a:t>және</a:t>
            </a:r>
            <a:r>
              <a:rPr lang="ru-RU" sz="2800" dirty="0"/>
              <a:t> </a:t>
            </a:r>
            <a:r>
              <a:rPr lang="ru-RU" sz="2800" dirty="0" err="1"/>
              <a:t>қауіпсіз</a:t>
            </a:r>
            <a:r>
              <a:rPr lang="ru-RU" sz="2800" dirty="0"/>
              <a:t> </a:t>
            </a:r>
            <a:r>
              <a:rPr lang="ru-RU" sz="2800" dirty="0" err="1"/>
              <a:t>деп</a:t>
            </a:r>
            <a:r>
              <a:rPr lang="ru-RU" sz="2800" dirty="0"/>
              <a:t> </a:t>
            </a:r>
            <a:r>
              <a:rPr lang="ru-RU" sz="2800" dirty="0" err="1"/>
              <a:t>санайтын</a:t>
            </a:r>
            <a:r>
              <a:rPr lang="ru-RU" sz="2800" dirty="0"/>
              <a:t> </a:t>
            </a:r>
            <a:r>
              <a:rPr lang="ru-RU" sz="2800" dirty="0" err="1"/>
              <a:t>негізгі</a:t>
            </a:r>
            <a:r>
              <a:rPr lang="ru-RU" sz="2800" dirty="0"/>
              <a:t> </a:t>
            </a:r>
            <a:r>
              <a:rPr lang="ru-RU" sz="2800" dirty="0" err="1"/>
              <a:t>ақпарат</a:t>
            </a:r>
            <a:r>
              <a:rPr lang="ru-RU" sz="2800" dirty="0"/>
              <a:t> </a:t>
            </a:r>
            <a:r>
              <a:rPr lang="ru-RU" sz="2800" dirty="0" err="1"/>
              <a:t>көзі</a:t>
            </a:r>
            <a:r>
              <a:rPr lang="ru-RU" sz="2800" dirty="0"/>
              <a:t> </a:t>
            </a:r>
            <a:r>
              <a:rPr lang="ru-RU" sz="2800" dirty="0" err="1"/>
              <a:t>болып</a:t>
            </a:r>
            <a:r>
              <a:rPr lang="ru-RU" sz="2800" dirty="0"/>
              <a:t> </a:t>
            </a:r>
            <a:r>
              <a:rPr lang="ru-RU" sz="2800" dirty="0" err="1"/>
              <a:t>табылады</a:t>
            </a:r>
            <a:r>
              <a:rPr lang="ru-RU" sz="2800" dirty="0"/>
              <a:t>.  </a:t>
            </a:r>
          </a:p>
          <a:p>
            <a:pPr>
              <a:lnSpc>
                <a:spcPct val="90000"/>
              </a:lnSpc>
            </a:pPr>
            <a:r>
              <a:rPr lang="ru-RU" sz="2800" dirty="0" err="1"/>
              <a:t>Немесе</a:t>
            </a:r>
            <a:r>
              <a:rPr lang="ru-RU" sz="2800" dirty="0"/>
              <a:t> </a:t>
            </a:r>
            <a:r>
              <a:rPr lang="ru-RU" sz="2800" dirty="0" err="1"/>
              <a:t>ғаламторда  «төңкеріс» жасаңыз.</a:t>
            </a:r>
            <a:r>
              <a:rPr lang="ru-RU" sz="2800" dirty="0"/>
              <a:t> </a:t>
            </a:r>
            <a:r>
              <a:rPr lang="ru-RU" sz="2800" dirty="0" err="1"/>
              <a:t>Үй</a:t>
            </a:r>
            <a:r>
              <a:rPr lang="ru-RU" sz="2800" dirty="0"/>
              <a:t> </a:t>
            </a:r>
            <a:r>
              <a:rPr lang="ru-RU" sz="2800" dirty="0" err="1"/>
              <a:t>тапсырмасын</a:t>
            </a:r>
            <a:r>
              <a:rPr lang="ru-RU" sz="2800" dirty="0"/>
              <a:t> </a:t>
            </a:r>
            <a:r>
              <a:rPr lang="ru-RU" sz="2800" dirty="0" err="1"/>
              <a:t>балаларға</a:t>
            </a:r>
            <a:r>
              <a:rPr lang="ru-RU" sz="2800" dirty="0"/>
              <a:t> </a:t>
            </a:r>
            <a:r>
              <a:rPr lang="ru-RU" sz="2800" dirty="0" err="1"/>
              <a:t>қызықты</a:t>
            </a:r>
            <a:r>
              <a:rPr lang="ru-RU" sz="2800" dirty="0"/>
              <a:t> </a:t>
            </a:r>
            <a:r>
              <a:rPr lang="ru-RU" sz="2800" dirty="0" err="1"/>
              <a:t>форматта</a:t>
            </a:r>
            <a:r>
              <a:rPr lang="ru-RU" sz="2800" dirty="0"/>
              <a:t> </a:t>
            </a:r>
            <a:r>
              <a:rPr lang="ru-RU" sz="2800" dirty="0" err="1"/>
              <a:t>беріңіз</a:t>
            </a:r>
            <a:r>
              <a:rPr lang="ru-RU" sz="2800" dirty="0"/>
              <a:t>, </a:t>
            </a:r>
            <a:r>
              <a:rPr lang="ru-RU" sz="2800" dirty="0" err="1"/>
              <a:t>мысалы</a:t>
            </a:r>
            <a:r>
              <a:rPr lang="ru-RU" sz="2800" dirty="0"/>
              <a:t>, оны </a:t>
            </a:r>
            <a:r>
              <a:rPr lang="ru-RU" sz="2800" dirty="0" err="1"/>
              <a:t>инстаграмда</a:t>
            </a:r>
            <a:r>
              <a:rPr lang="ru-RU" sz="2800" dirty="0"/>
              <a:t> </a:t>
            </a:r>
            <a:r>
              <a:rPr lang="ru-RU" sz="2800" dirty="0" err="1"/>
              <a:t>жариялап</a:t>
            </a:r>
            <a:r>
              <a:rPr lang="ru-RU" sz="2800" dirty="0"/>
              <a:t>,  </a:t>
            </a:r>
            <a:r>
              <a:rPr lang="ru-RU" sz="2800" dirty="0" err="1"/>
              <a:t>лүпіл</a:t>
            </a:r>
            <a:r>
              <a:rPr lang="ru-RU" sz="2800" dirty="0"/>
              <a:t> </a:t>
            </a:r>
            <a:r>
              <a:rPr lang="ru-RU" sz="2800" dirty="0" err="1"/>
              <a:t>басып</a:t>
            </a:r>
            <a:r>
              <a:rPr lang="ru-RU" sz="2800" dirty="0"/>
              <a:t>, </a:t>
            </a:r>
            <a:r>
              <a:rPr lang="ru-RU" sz="2800" dirty="0" err="1"/>
              <a:t>пікір</a:t>
            </a:r>
            <a:r>
              <a:rPr lang="ru-RU" sz="2800" dirty="0"/>
              <a:t> </a:t>
            </a:r>
            <a:r>
              <a:rPr lang="ru-RU" sz="2800" dirty="0" err="1"/>
              <a:t>жазуын</a:t>
            </a:r>
            <a:r>
              <a:rPr lang="ru-RU" sz="2800" dirty="0"/>
              <a:t> </a:t>
            </a:r>
            <a:r>
              <a:rPr lang="ru-RU" sz="2800" dirty="0" err="1"/>
              <a:t>талап</a:t>
            </a:r>
            <a:r>
              <a:rPr lang="ru-RU" sz="2800" dirty="0"/>
              <a:t> </a:t>
            </a:r>
            <a:r>
              <a:rPr lang="ru-RU" sz="2800" dirty="0" err="1"/>
              <a:t>етіңіз</a:t>
            </a:r>
            <a:r>
              <a:rPr lang="ru-RU" sz="2800" dirty="0"/>
              <a:t>.</a:t>
            </a:r>
          </a:p>
          <a:p>
            <a:pPr>
              <a:lnSpc>
                <a:spcPct val="90000"/>
              </a:lnSpc>
            </a:pPr>
            <a:endParaRPr lang="ru-RU" dirty="0"/>
          </a:p>
        </p:txBody>
      </p:sp>
      <p:sp>
        <p:nvSpPr>
          <p:cNvPr id="18" name="Rectangle 27">
            <a:extLst>
              <a:ext uri="{FF2B5EF4-FFF2-40B4-BE49-F238E27FC236}">
                <a16:creationId xmlns:a16="http://schemas.microsoft.com/office/drawing/2014/main" xmlns="" id="{27B538D5-95DB-47ED-9CB4-34AE5BF78E6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819230" y="0"/>
            <a:ext cx="1324770"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09598" y="476672"/>
            <a:ext cx="7130753" cy="5564691"/>
          </a:xfrm>
        </p:spPr>
        <p:txBody>
          <a:bodyPr>
            <a:normAutofit/>
          </a:bodyPr>
          <a:lstStyle/>
          <a:p>
            <a:r>
              <a:rPr lang="ru-RU" sz="2800" dirty="0"/>
              <a:t>♦ Z </a:t>
            </a:r>
            <a:r>
              <a:rPr lang="ru-RU" sz="2800" dirty="0" err="1"/>
              <a:t>ұрпағы</a:t>
            </a:r>
            <a:r>
              <a:rPr lang="ru-RU" sz="2800" dirty="0"/>
              <a:t>– </a:t>
            </a:r>
            <a:r>
              <a:rPr lang="ru-RU" sz="2800" dirty="0" err="1"/>
              <a:t>теориядан</a:t>
            </a:r>
            <a:r>
              <a:rPr lang="ru-RU" sz="2800" dirty="0"/>
              <a:t> </a:t>
            </a:r>
            <a:r>
              <a:rPr lang="ru-RU" sz="2800" dirty="0" err="1"/>
              <a:t>гөрі</a:t>
            </a:r>
            <a:r>
              <a:rPr lang="ru-RU" sz="2800" dirty="0"/>
              <a:t> </a:t>
            </a:r>
            <a:r>
              <a:rPr lang="ru-RU" sz="2800" dirty="0" err="1"/>
              <a:t>тәжірибиеге</a:t>
            </a:r>
            <a:r>
              <a:rPr lang="ru-RU" sz="2800" dirty="0"/>
              <a:t> баса </a:t>
            </a:r>
            <a:r>
              <a:rPr lang="ru-RU" sz="2800" dirty="0" err="1"/>
              <a:t>назар</a:t>
            </a:r>
            <a:r>
              <a:rPr lang="ru-RU" sz="2800" dirty="0"/>
              <a:t> </a:t>
            </a:r>
            <a:r>
              <a:rPr lang="ru-RU" sz="2800" dirty="0" err="1"/>
              <a:t>аударатын</a:t>
            </a:r>
            <a:r>
              <a:rPr lang="ru-RU" sz="2800" dirty="0"/>
              <a:t> </a:t>
            </a:r>
            <a:r>
              <a:rPr lang="ru-RU" sz="2800" dirty="0" err="1"/>
              <a:t>буын</a:t>
            </a:r>
            <a:r>
              <a:rPr lang="ru-RU" sz="2800" dirty="0"/>
              <a:t>.  </a:t>
            </a:r>
            <a:r>
              <a:rPr lang="ru-RU" sz="2800" dirty="0" err="1"/>
              <a:t>Олар</a:t>
            </a:r>
            <a:r>
              <a:rPr lang="ru-RU" sz="2800" dirty="0"/>
              <a:t> </a:t>
            </a:r>
            <a:r>
              <a:rPr lang="ru-RU" sz="2800" dirty="0" err="1"/>
              <a:t>үшін</a:t>
            </a:r>
            <a:r>
              <a:rPr lang="ru-RU" sz="2800" dirty="0"/>
              <a:t> </a:t>
            </a:r>
            <a:r>
              <a:rPr lang="ru-RU" sz="2800" dirty="0" err="1"/>
              <a:t>оқытушының</a:t>
            </a:r>
            <a:r>
              <a:rPr lang="ru-RU" sz="2800" dirty="0"/>
              <a:t> </a:t>
            </a:r>
            <a:r>
              <a:rPr lang="ru-RU" sz="2800" dirty="0" err="1"/>
              <a:t>неліктен</a:t>
            </a:r>
            <a:r>
              <a:rPr lang="ru-RU" sz="2800" dirty="0"/>
              <a:t> </a:t>
            </a:r>
            <a:r>
              <a:rPr lang="ru-RU" sz="2800" dirty="0" err="1"/>
              <a:t>нақты</a:t>
            </a:r>
            <a:r>
              <a:rPr lang="ru-RU" sz="2800" dirty="0"/>
              <a:t> </a:t>
            </a:r>
            <a:r>
              <a:rPr lang="ru-RU" sz="2800" dirty="0" err="1"/>
              <a:t>білім</a:t>
            </a:r>
            <a:r>
              <a:rPr lang="ru-RU" sz="2800" dirty="0"/>
              <a:t> </a:t>
            </a:r>
            <a:r>
              <a:rPr lang="ru-RU" sz="2800" dirty="0" err="1"/>
              <a:t>беретінін</a:t>
            </a:r>
            <a:r>
              <a:rPr lang="ru-RU" sz="2800" dirty="0"/>
              <a:t> </a:t>
            </a:r>
            <a:r>
              <a:rPr lang="ru-RU" sz="2800" dirty="0" err="1"/>
              <a:t>және</a:t>
            </a:r>
            <a:r>
              <a:rPr lang="ru-RU" sz="2800" dirty="0"/>
              <a:t> </a:t>
            </a:r>
            <a:r>
              <a:rPr lang="ru-RU" sz="2800" dirty="0" err="1"/>
              <a:t>бұл</a:t>
            </a:r>
            <a:r>
              <a:rPr lang="ru-RU" sz="2800" dirty="0"/>
              <a:t> </a:t>
            </a:r>
            <a:r>
              <a:rPr lang="ru-RU" sz="2800" dirty="0" err="1"/>
              <a:t>өмірде</a:t>
            </a:r>
            <a:r>
              <a:rPr lang="ru-RU" sz="2800" dirty="0"/>
              <a:t> </a:t>
            </a:r>
            <a:r>
              <a:rPr lang="ru-RU" sz="2800" dirty="0" err="1"/>
              <a:t>пайдалы</a:t>
            </a:r>
            <a:r>
              <a:rPr lang="ru-RU" sz="2800" dirty="0"/>
              <a:t> бола </a:t>
            </a:r>
            <a:r>
              <a:rPr lang="ru-RU" sz="2800" dirty="0" err="1"/>
              <a:t>алатындығын</a:t>
            </a:r>
            <a:r>
              <a:rPr lang="ru-RU" sz="2800" dirty="0"/>
              <a:t> </a:t>
            </a:r>
            <a:r>
              <a:rPr lang="ru-RU" sz="2800" dirty="0" err="1"/>
              <a:t>білу</a:t>
            </a:r>
            <a:r>
              <a:rPr lang="ru-RU" sz="2800" dirty="0"/>
              <a:t> </a:t>
            </a:r>
            <a:r>
              <a:rPr lang="ru-RU" sz="2800" dirty="0" err="1"/>
              <a:t>өте</a:t>
            </a:r>
            <a:r>
              <a:rPr lang="ru-RU" sz="2800" dirty="0"/>
              <a:t> </a:t>
            </a:r>
            <a:r>
              <a:rPr lang="ru-RU" sz="2800" dirty="0" err="1"/>
              <a:t>маңызды</a:t>
            </a:r>
            <a:r>
              <a:rPr lang="ru-RU" sz="2800" dirty="0"/>
              <a:t>. </a:t>
            </a:r>
            <a:r>
              <a:rPr lang="ru-RU" sz="2800" dirty="0" err="1"/>
              <a:t>Егер</a:t>
            </a:r>
            <a:r>
              <a:rPr lang="ru-RU" sz="2800" dirty="0"/>
              <a:t> биология </a:t>
            </a:r>
            <a:r>
              <a:rPr lang="ru-RU" sz="2800" dirty="0" err="1"/>
              <a:t>сабағында</a:t>
            </a:r>
            <a:r>
              <a:rPr lang="ru-RU" sz="2800" dirty="0"/>
              <a:t> </a:t>
            </a:r>
            <a:r>
              <a:rPr lang="ru-RU" sz="2800" dirty="0" err="1"/>
              <a:t>сіз</a:t>
            </a:r>
            <a:r>
              <a:rPr lang="ru-RU" sz="2800" dirty="0"/>
              <a:t> </a:t>
            </a:r>
            <a:r>
              <a:rPr lang="ru-RU" sz="2800" dirty="0" err="1"/>
              <a:t>балықтың</a:t>
            </a:r>
            <a:r>
              <a:rPr lang="ru-RU" sz="2800" dirty="0"/>
              <a:t> </a:t>
            </a:r>
            <a:r>
              <a:rPr lang="ru-RU" sz="2800" dirty="0" err="1"/>
              <a:t>құрылымымен</a:t>
            </a:r>
            <a:r>
              <a:rPr lang="ru-RU" sz="2800" dirty="0"/>
              <a:t> </a:t>
            </a:r>
            <a:r>
              <a:rPr lang="ru-RU" sz="2800" dirty="0" err="1"/>
              <a:t>таныстыратын</a:t>
            </a:r>
            <a:r>
              <a:rPr lang="ru-RU" sz="2800" dirty="0"/>
              <a:t> </a:t>
            </a:r>
            <a:r>
              <a:rPr lang="ru-RU" sz="2800" dirty="0" err="1"/>
              <a:t>болсаңыз</a:t>
            </a:r>
            <a:r>
              <a:rPr lang="ru-RU" sz="2800" dirty="0"/>
              <a:t>, </a:t>
            </a:r>
            <a:r>
              <a:rPr lang="ru-RU" sz="2800" dirty="0" err="1"/>
              <a:t>қосымша</a:t>
            </a:r>
            <a:r>
              <a:rPr lang="ru-RU" sz="2800" dirty="0"/>
              <a:t> </a:t>
            </a:r>
            <a:r>
              <a:rPr lang="ru-RU" sz="2800" dirty="0" err="1"/>
              <a:t>дүкенде</a:t>
            </a:r>
            <a:r>
              <a:rPr lang="ru-RU" sz="2800" dirty="0"/>
              <a:t> </a:t>
            </a:r>
            <a:r>
              <a:rPr lang="ru-RU" sz="2800" dirty="0" err="1"/>
              <a:t>жаңа</a:t>
            </a:r>
            <a:r>
              <a:rPr lang="ru-RU" sz="2800" dirty="0"/>
              <a:t> </a:t>
            </a:r>
            <a:r>
              <a:rPr lang="ru-RU" sz="2800" dirty="0" err="1"/>
              <a:t>балықты</a:t>
            </a:r>
            <a:r>
              <a:rPr lang="ru-RU" sz="2800" dirty="0"/>
              <a:t> </a:t>
            </a:r>
            <a:r>
              <a:rPr lang="ru-RU" sz="2800" dirty="0" err="1"/>
              <a:t>қалай</a:t>
            </a:r>
            <a:r>
              <a:rPr lang="ru-RU" sz="2800" dirty="0"/>
              <a:t> </a:t>
            </a:r>
            <a:r>
              <a:rPr lang="ru-RU" sz="2800" dirty="0" err="1"/>
              <a:t>таңдау</a:t>
            </a:r>
            <a:r>
              <a:rPr lang="ru-RU" sz="2800" dirty="0"/>
              <a:t> </a:t>
            </a:r>
            <a:r>
              <a:rPr lang="ru-RU" sz="2800" dirty="0" err="1"/>
              <a:t>керектігін</a:t>
            </a:r>
            <a:r>
              <a:rPr lang="ru-RU" sz="2800" dirty="0"/>
              <a:t> </a:t>
            </a:r>
            <a:r>
              <a:rPr lang="ru-RU" sz="2800" dirty="0" err="1"/>
              <a:t>немесе</a:t>
            </a:r>
            <a:r>
              <a:rPr lang="ru-RU" sz="2800" dirty="0"/>
              <a:t> </a:t>
            </a:r>
            <a:r>
              <a:rPr lang="ru-RU" sz="2800" dirty="0" err="1"/>
              <a:t>балықтар</a:t>
            </a:r>
            <a:r>
              <a:rPr lang="ru-RU" sz="2800" dirty="0"/>
              <a:t> </a:t>
            </a:r>
            <a:r>
              <a:rPr lang="ru-RU" sz="2800" dirty="0" err="1"/>
              <a:t>туралы</a:t>
            </a:r>
            <a:r>
              <a:rPr lang="ru-RU" sz="2800" dirty="0"/>
              <a:t> </a:t>
            </a:r>
            <a:r>
              <a:rPr lang="ru-RU" sz="2800" dirty="0" err="1"/>
              <a:t>қызықты</a:t>
            </a:r>
            <a:r>
              <a:rPr lang="ru-RU" sz="2800" dirty="0"/>
              <a:t> </a:t>
            </a:r>
            <a:r>
              <a:rPr lang="ru-RU" sz="2800" dirty="0" err="1"/>
              <a:t>ақпаратты</a:t>
            </a:r>
            <a:r>
              <a:rPr lang="ru-RU" sz="2800" dirty="0"/>
              <a:t> </a:t>
            </a:r>
            <a:r>
              <a:rPr lang="ru-RU" sz="2800" dirty="0" err="1"/>
              <a:t>айтыңыз</a:t>
            </a:r>
            <a:r>
              <a:rPr lang="ru-RU" sz="2800" dirty="0"/>
              <a:t>, </a:t>
            </a:r>
            <a:r>
              <a:rPr lang="ru-RU" sz="2800" dirty="0" err="1"/>
              <a:t>бұл</a:t>
            </a:r>
            <a:r>
              <a:rPr lang="ru-RU" sz="2800" dirty="0"/>
              <a:t> </a:t>
            </a:r>
            <a:r>
              <a:rPr lang="ru-RU" sz="2800" dirty="0" err="1"/>
              <a:t>оқушы</a:t>
            </a:r>
            <a:r>
              <a:rPr lang="ru-RU" sz="2800" dirty="0"/>
              <a:t> </a:t>
            </a:r>
            <a:r>
              <a:rPr lang="ru-RU" sz="2800" dirty="0" err="1"/>
              <a:t>қызығушылықпен</a:t>
            </a:r>
            <a:r>
              <a:rPr lang="ru-RU" sz="2800" dirty="0"/>
              <a:t>  </a:t>
            </a:r>
            <a:r>
              <a:rPr lang="ru-RU" sz="2800" dirty="0" err="1"/>
              <a:t>қамтамасыз</a:t>
            </a:r>
            <a:r>
              <a:rPr lang="ru-RU" sz="2800" dirty="0"/>
              <a:t> </a:t>
            </a:r>
            <a:r>
              <a:rPr lang="ru-RU" sz="2800" dirty="0" err="1"/>
              <a:t>етеді</a:t>
            </a:r>
            <a:r>
              <a:rPr lang="ru-RU" sz="2800" dirty="0"/>
              <a:t>.</a:t>
            </a:r>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09599" y="764704"/>
            <a:ext cx="6347714" cy="5276659"/>
          </a:xfrm>
        </p:spPr>
        <p:txBody>
          <a:bodyPr>
            <a:normAutofit fontScale="85000" lnSpcReduction="20000"/>
          </a:bodyPr>
          <a:lstStyle/>
          <a:p>
            <a:r>
              <a:rPr lang="ru-RU" dirty="0"/>
              <a:t>♦ </a:t>
            </a:r>
            <a:r>
              <a:rPr lang="ru-RU" sz="2800" dirty="0"/>
              <a:t>Z </a:t>
            </a:r>
            <a:r>
              <a:rPr lang="ru-RU" sz="2800" dirty="0" err="1"/>
              <a:t>ұрпағы</a:t>
            </a:r>
            <a:r>
              <a:rPr lang="ru-RU" sz="2800" dirty="0"/>
              <a:t>- </a:t>
            </a:r>
            <a:r>
              <a:rPr lang="ru-RU" sz="2800" dirty="0" err="1"/>
              <a:t>бұл</a:t>
            </a:r>
            <a:r>
              <a:rPr lang="ru-RU" sz="2800" dirty="0"/>
              <a:t> </a:t>
            </a:r>
            <a:r>
              <a:rPr lang="ru-RU" sz="2800" dirty="0" err="1"/>
              <a:t>өзіңіз</a:t>
            </a:r>
            <a:r>
              <a:rPr lang="ru-RU" sz="2800" dirty="0"/>
              <a:t> </a:t>
            </a:r>
            <a:r>
              <a:rPr lang="ru-RU" sz="2800" dirty="0" err="1"/>
              <a:t>жасайтын</a:t>
            </a:r>
            <a:r>
              <a:rPr lang="ru-RU" sz="2800" dirty="0"/>
              <a:t> </a:t>
            </a:r>
            <a:r>
              <a:rPr lang="ru-RU" sz="2800" dirty="0" err="1"/>
              <a:t>буын</a:t>
            </a:r>
            <a:r>
              <a:rPr lang="ru-RU" sz="2800" dirty="0"/>
              <a:t>. </a:t>
            </a:r>
            <a:r>
              <a:rPr lang="ru-RU" sz="2800" dirty="0" err="1"/>
              <a:t>Классикалық тәрбиешінің рөлі көп ұзамай өздігінен жоғалады.</a:t>
            </a:r>
            <a:r>
              <a:rPr lang="ru-RU" sz="2800" dirty="0"/>
              <a:t>  </a:t>
            </a:r>
            <a:r>
              <a:rPr lang="ru-RU" sz="2800" dirty="0" err="1"/>
              <a:t>Қосымша курстарға, үйірмелерге барып</a:t>
            </a:r>
            <a:r>
              <a:rPr lang="ru-RU" sz="2800" dirty="0"/>
              <a:t>, </a:t>
            </a:r>
            <a:r>
              <a:rPr lang="ru-RU" sz="2800" dirty="0" err="1"/>
              <a:t>қосымша білім</a:t>
            </a:r>
            <a:r>
              <a:rPr lang="ru-RU" sz="2800" dirty="0"/>
              <a:t> </a:t>
            </a:r>
            <a:r>
              <a:rPr lang="ru-RU" sz="2800" dirty="0" err="1"/>
              <a:t>алғаннан қашықтықтан оқып, білім</a:t>
            </a:r>
            <a:r>
              <a:rPr lang="ru-RU" sz="2800" dirty="0"/>
              <a:t> </a:t>
            </a:r>
            <a:r>
              <a:rPr lang="ru-RU" sz="2800" dirty="0" err="1"/>
              <a:t>алуды</a:t>
            </a:r>
            <a:r>
              <a:rPr lang="ru-RU" sz="2800" dirty="0"/>
              <a:t> </a:t>
            </a:r>
            <a:r>
              <a:rPr lang="ru-RU" sz="2800" dirty="0" err="1"/>
              <a:t>артық санайтын</a:t>
            </a:r>
            <a:r>
              <a:rPr lang="ru-RU" sz="2800" dirty="0"/>
              <a:t> Z </a:t>
            </a:r>
            <a:r>
              <a:rPr lang="ru-RU" sz="2800" dirty="0" err="1"/>
              <a:t>буыны</a:t>
            </a:r>
            <a:r>
              <a:rPr lang="ru-RU" sz="2800" dirty="0"/>
              <a:t> </a:t>
            </a:r>
            <a:r>
              <a:rPr lang="ru-RU" sz="2800" dirty="0" err="1"/>
              <a:t>үшін түрлі қызықты</a:t>
            </a:r>
            <a:r>
              <a:rPr lang="ru-RU" sz="2800" dirty="0"/>
              <a:t>, </a:t>
            </a:r>
            <a:r>
              <a:rPr lang="ru-RU" sz="2800" dirty="0" err="1"/>
              <a:t>пайдалы</a:t>
            </a:r>
            <a:r>
              <a:rPr lang="ru-RU" sz="2800" dirty="0"/>
              <a:t> </a:t>
            </a:r>
            <a:r>
              <a:rPr lang="ru-RU" sz="2800" dirty="0" err="1"/>
              <a:t>ақпарат бере</a:t>
            </a:r>
            <a:r>
              <a:rPr lang="ru-RU" sz="2800" dirty="0"/>
              <a:t> </a:t>
            </a:r>
            <a:r>
              <a:rPr lang="ru-RU" sz="2800" dirty="0" err="1"/>
              <a:t>отырып</a:t>
            </a:r>
            <a:r>
              <a:rPr lang="ru-RU" sz="2800" dirty="0"/>
              <a:t>, </a:t>
            </a:r>
            <a:r>
              <a:rPr lang="ru-RU" sz="2800" dirty="0" err="1"/>
              <a:t>оқытатын сайттар</a:t>
            </a:r>
            <a:r>
              <a:rPr lang="ru-RU" sz="2800" dirty="0"/>
              <a:t> </a:t>
            </a:r>
            <a:r>
              <a:rPr lang="ru-RU" sz="2800" dirty="0" err="1"/>
              <a:t>санын</a:t>
            </a:r>
            <a:r>
              <a:rPr lang="ru-RU" sz="2800" dirty="0"/>
              <a:t> </a:t>
            </a:r>
            <a:r>
              <a:rPr lang="ru-RU" sz="2800" dirty="0" err="1"/>
              <a:t>жетілдіру</a:t>
            </a:r>
            <a:r>
              <a:rPr lang="ru-RU" sz="2800" dirty="0"/>
              <a:t> </a:t>
            </a:r>
            <a:r>
              <a:rPr lang="ru-RU" sz="2800" dirty="0" err="1"/>
              <a:t>керек</a:t>
            </a:r>
            <a:r>
              <a:rPr lang="ru-RU" sz="2800" dirty="0"/>
              <a:t>. </a:t>
            </a:r>
            <a:r>
              <a:rPr lang="ru-RU" sz="2800" dirty="0" err="1"/>
              <a:t>Мысалы</a:t>
            </a:r>
            <a:r>
              <a:rPr lang="ru-RU" sz="2800" dirty="0"/>
              <a:t>, </a:t>
            </a:r>
            <a:r>
              <a:rPr lang="ru-RU" sz="2800" dirty="0" err="1"/>
              <a:t>домбыра</a:t>
            </a:r>
            <a:r>
              <a:rPr lang="ru-RU" sz="2800" dirty="0"/>
              <a:t> </a:t>
            </a:r>
            <a:r>
              <a:rPr lang="ru-RU" sz="2800" dirty="0" err="1"/>
              <a:t>үйірмесіне</a:t>
            </a:r>
            <a:r>
              <a:rPr lang="ru-RU" sz="2800" dirty="0"/>
              <a:t> </a:t>
            </a:r>
            <a:r>
              <a:rPr lang="ru-RU" sz="2800" dirty="0" err="1"/>
              <a:t>барып</a:t>
            </a:r>
            <a:r>
              <a:rPr lang="ru-RU" sz="2800" dirty="0"/>
              <a:t> </a:t>
            </a:r>
            <a:r>
              <a:rPr lang="ru-RU" sz="2800" dirty="0" err="1"/>
              <a:t>домбырада</a:t>
            </a:r>
            <a:r>
              <a:rPr lang="ru-RU" sz="2800" dirty="0"/>
              <a:t> </a:t>
            </a:r>
            <a:r>
              <a:rPr lang="ru-RU" sz="2800" dirty="0" err="1"/>
              <a:t>ойнауды</a:t>
            </a:r>
            <a:r>
              <a:rPr lang="ru-RU" sz="2800" dirty="0"/>
              <a:t> </a:t>
            </a:r>
            <a:r>
              <a:rPr lang="ru-RU" sz="2800" dirty="0" err="1"/>
              <a:t>үйренгеннен</a:t>
            </a:r>
            <a:r>
              <a:rPr lang="ru-RU" sz="2800" dirty="0"/>
              <a:t> </a:t>
            </a:r>
            <a:r>
              <a:rPr lang="ru-RU" sz="2800" dirty="0" err="1"/>
              <a:t>гөрі</a:t>
            </a:r>
            <a:r>
              <a:rPr lang="ru-RU" sz="2800" dirty="0"/>
              <a:t>,  </a:t>
            </a:r>
            <a:r>
              <a:rPr lang="ru-RU" sz="2800" dirty="0" err="1"/>
              <a:t>ютуб</a:t>
            </a:r>
            <a:r>
              <a:rPr lang="ru-RU" sz="2800" dirty="0"/>
              <a:t> </a:t>
            </a:r>
            <a:r>
              <a:rPr lang="ru-RU" sz="2800" dirty="0" err="1"/>
              <a:t>желісі</a:t>
            </a:r>
            <a:r>
              <a:rPr lang="ru-RU" sz="2800" dirty="0"/>
              <a:t> </a:t>
            </a:r>
            <a:r>
              <a:rPr lang="ru-RU" sz="2800" dirty="0" err="1"/>
              <a:t>арқылы</a:t>
            </a:r>
            <a:r>
              <a:rPr lang="ru-RU" sz="2800" dirty="0"/>
              <a:t> </a:t>
            </a:r>
            <a:r>
              <a:rPr lang="ru-RU" sz="2800" dirty="0" err="1"/>
              <a:t>нақты</a:t>
            </a:r>
            <a:r>
              <a:rPr lang="ru-RU" sz="2800" dirty="0"/>
              <a:t> </a:t>
            </a:r>
            <a:r>
              <a:rPr lang="ru-RU" sz="2800" dirty="0" err="1"/>
              <a:t>ақпаратты</a:t>
            </a:r>
            <a:r>
              <a:rPr lang="ru-RU" sz="2800" dirty="0"/>
              <a:t> ала </a:t>
            </a:r>
            <a:r>
              <a:rPr lang="ru-RU" sz="2800" dirty="0" err="1"/>
              <a:t>отырып</a:t>
            </a:r>
            <a:r>
              <a:rPr lang="ru-RU" sz="2800" dirty="0"/>
              <a:t>,  </a:t>
            </a:r>
            <a:r>
              <a:rPr lang="ru-RU" sz="2800" dirty="0" err="1"/>
              <a:t>домбырада</a:t>
            </a:r>
            <a:r>
              <a:rPr lang="ru-RU" sz="2800" dirty="0"/>
              <a:t> </a:t>
            </a:r>
            <a:r>
              <a:rPr lang="ru-RU" sz="2800" dirty="0" err="1"/>
              <a:t>ойнауды</a:t>
            </a:r>
            <a:r>
              <a:rPr lang="ru-RU" sz="2800" dirty="0"/>
              <a:t> </a:t>
            </a:r>
            <a:r>
              <a:rPr lang="ru-RU" sz="2800" dirty="0" err="1"/>
              <a:t>үйренгенді</a:t>
            </a:r>
            <a:r>
              <a:rPr lang="ru-RU" sz="2800" dirty="0"/>
              <a:t> </a:t>
            </a:r>
            <a:r>
              <a:rPr lang="ru-RU" sz="2800" dirty="0" err="1"/>
              <a:t>артық</a:t>
            </a:r>
            <a:r>
              <a:rPr lang="ru-RU" sz="2800" dirty="0"/>
              <a:t> </a:t>
            </a:r>
            <a:r>
              <a:rPr lang="ru-RU" sz="2800" dirty="0" err="1"/>
              <a:t>санайды</a:t>
            </a:r>
            <a:r>
              <a:rPr lang="ru-RU" sz="2800" dirty="0"/>
              <a:t>. </a:t>
            </a:r>
            <a:r>
              <a:rPr lang="ru-RU" sz="2800" dirty="0" err="1"/>
              <a:t>Сол</a:t>
            </a:r>
            <a:r>
              <a:rPr lang="ru-RU" sz="2800" dirty="0"/>
              <a:t> </a:t>
            </a:r>
            <a:r>
              <a:rPr lang="ru-RU" sz="2800" dirty="0" err="1"/>
              <a:t>секілді</a:t>
            </a:r>
            <a:r>
              <a:rPr lang="ru-RU" sz="2800" dirty="0"/>
              <a:t> </a:t>
            </a:r>
            <a:r>
              <a:rPr lang="ru-RU" sz="2800" dirty="0" err="1"/>
              <a:t>пәнге деген</a:t>
            </a:r>
            <a:r>
              <a:rPr lang="ru-RU" sz="2800" dirty="0"/>
              <a:t> </a:t>
            </a:r>
            <a:r>
              <a:rPr lang="ru-RU" sz="2800" dirty="0" err="1"/>
              <a:t>қызығушылықты арттыратын</a:t>
            </a:r>
            <a:r>
              <a:rPr lang="ru-RU" sz="2800" dirty="0"/>
              <a:t> </a:t>
            </a:r>
            <a:r>
              <a:rPr lang="ru-RU" sz="2800" dirty="0" err="1"/>
              <a:t>әдіс-тәсіл ойлап</a:t>
            </a:r>
            <a:r>
              <a:rPr lang="ru-RU" sz="2800" dirty="0"/>
              <a:t> </a:t>
            </a:r>
            <a:r>
              <a:rPr lang="ru-RU" sz="2800" dirty="0" err="1"/>
              <a:t>табуымыз</a:t>
            </a:r>
            <a:r>
              <a:rPr lang="ru-RU" sz="2800" dirty="0"/>
              <a:t> </a:t>
            </a:r>
            <a:r>
              <a:rPr lang="ru-RU" sz="2800" dirty="0" err="1"/>
              <a:t>қажет-ақ.</a:t>
            </a:r>
            <a:endParaRPr lang="ru-RU" sz="2800" dirty="0"/>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2">
            <a:extLst>
              <a:ext uri="{FF2B5EF4-FFF2-40B4-BE49-F238E27FC236}">
                <a16:creationId xmlns:a16="http://schemas.microsoft.com/office/drawing/2014/main" xmlns="" id="{06FF7C59-1FFC-463E-BFAE-9FDB773DA5B1}"/>
              </a:ext>
            </a:extLst>
          </p:cNvPr>
          <p:cNvGraphicFramePr>
            <a:graphicFrameLocks noGrp="1"/>
          </p:cNvGraphicFramePr>
          <p:nvPr>
            <p:ph idx="1"/>
            <p:extLst>
              <p:ext uri="{D42A27DB-BD31-4B8C-83A1-F6EECF244321}">
                <p14:modId xmlns:p14="http://schemas.microsoft.com/office/powerpoint/2010/main" xmlns="" val="1712650812"/>
              </p:ext>
            </p:extLst>
          </p:nvPr>
        </p:nvGraphicFramePr>
        <p:xfrm>
          <a:off x="457200" y="548680"/>
          <a:ext cx="8229600"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609600"/>
            <a:ext cx="6286544" cy="1320800"/>
          </a:xfrm>
        </p:spPr>
        <p:txBody>
          <a:bodyPr>
            <a:noAutofit/>
          </a:bodyPr>
          <a:lstStyle/>
          <a:p>
            <a:pPr algn="ctr"/>
            <a:r>
              <a:rPr lang="kk-KZ" sz="2400" b="1" dirty="0">
                <a:solidFill>
                  <a:srgbClr val="FF0000"/>
                </a:solidFill>
              </a:rPr>
              <a:t>Педагогикалық жұмыста «зеттермен» кейбір ерекшеліктерді ескерген жөн</a:t>
            </a:r>
            <a:r>
              <a:rPr lang="ru-RU" sz="3200" b="1" dirty="0">
                <a:solidFill>
                  <a:srgbClr val="FF0000"/>
                </a:solidFill>
              </a:rPr>
              <a:t/>
            </a:r>
            <a:br>
              <a:rPr lang="ru-RU" sz="3200" b="1" dirty="0">
                <a:solidFill>
                  <a:srgbClr val="FF0000"/>
                </a:solidFill>
              </a:rPr>
            </a:br>
            <a:endParaRPr lang="ru-RU" sz="3200" b="1" dirty="0">
              <a:solidFill>
                <a:srgbClr val="FF0000"/>
              </a:solidFill>
            </a:endParaRPr>
          </a:p>
        </p:txBody>
      </p:sp>
      <p:sp>
        <p:nvSpPr>
          <p:cNvPr id="3" name="Содержимое 2"/>
          <p:cNvSpPr>
            <a:spLocks noGrp="1"/>
          </p:cNvSpPr>
          <p:nvPr>
            <p:ph idx="1"/>
          </p:nvPr>
        </p:nvSpPr>
        <p:spPr>
          <a:xfrm>
            <a:off x="609598" y="1484784"/>
            <a:ext cx="6770713" cy="4763616"/>
          </a:xfrm>
        </p:spPr>
        <p:txBody>
          <a:bodyPr>
            <a:normAutofit fontScale="92500" lnSpcReduction="10000"/>
          </a:bodyPr>
          <a:lstStyle/>
          <a:p>
            <a:pPr marL="514350" lvl="0" indent="-514350">
              <a:buFont typeface="+mj-lt"/>
              <a:buAutoNum type="arabicPeriod"/>
            </a:pPr>
            <a:r>
              <a:rPr lang="kk-KZ" dirty="0" smtClean="0"/>
              <a:t>“Зеттер” </a:t>
            </a:r>
            <a:r>
              <a:rPr lang="kk-KZ" dirty="0"/>
              <a:t>– индивидуалисттер, яғни олар ұжыммен жұмыс жасағаннан гөрі өз бетімен, жеке жұмыс жасағанды қалайды. Олардың бірге жұмыс жасауы үшін, әрқайсысын қызықтыратын, мақсат табу керек. Конфликтілі жағдай тудырмас үшін, олардың міндеттерін бөліп берген оңтайлы болмақ.</a:t>
            </a:r>
            <a:endParaRPr lang="ru-RU" dirty="0"/>
          </a:p>
          <a:p>
            <a:pPr marL="514350" lvl="0" indent="-514350">
              <a:buFont typeface="+mj-lt"/>
              <a:buAutoNum type="arabicPeriod"/>
            </a:pPr>
            <a:r>
              <a:rPr lang="kk-KZ" dirty="0"/>
              <a:t>Олармен қарым-қатынас жасағанда арнайы әдістер қолданған дұрыс. “Зеттерге” біреуді мысал етіп алып, оны мақтай берген әсер етпейді. Зейініңізді оның өзіне шоғырландырыңыз. Басқа адамдардың жетістіктері оған стимул бола алмайды.    Олар сыртқы факттерге назар аудармайды. </a:t>
            </a:r>
          </a:p>
          <a:p>
            <a:pPr marL="514350" lvl="0" indent="-514350" algn="ctr">
              <a:buNone/>
            </a:pPr>
            <a:r>
              <a:rPr lang="kk-KZ" b="1" dirty="0"/>
              <a:t>	«Мен – бұл мен, менің өмірімнің өз концепциясы  және өз құндылықтарым бар, Басқа адамдарда қалай, маған бәрібір. Салыстыру қажет емес». </a:t>
            </a:r>
          </a:p>
          <a:p>
            <a:pPr marL="514350" lvl="0" indent="-514350">
              <a:buNone/>
            </a:pPr>
            <a:r>
              <a:rPr lang="kk-KZ" dirty="0"/>
              <a:t>	</a:t>
            </a:r>
            <a:r>
              <a:rPr lang="en-US" dirty="0"/>
              <a:t>Z-</a:t>
            </a:r>
            <a:r>
              <a:rPr lang="kk-KZ" dirty="0"/>
              <a:t>терге жеке </a:t>
            </a:r>
            <a:r>
              <a:rPr lang="kk-KZ" dirty="0" smtClean="0"/>
              <a:t>тәсіл (әрекет) </a:t>
            </a:r>
            <a:r>
              <a:rPr lang="kk-KZ" dirty="0"/>
              <a:t>жасай білу – олармен бірлесе әрекет етуге негіз бола алады.</a:t>
            </a:r>
            <a:endParaRPr lang="ru-RU" dirty="0"/>
          </a:p>
          <a:p>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ctr">
            <a:normAutofit/>
          </a:bodyPr>
          <a:lstStyle/>
          <a:p>
            <a:pPr>
              <a:lnSpc>
                <a:spcPct val="90000"/>
              </a:lnSpc>
            </a:pPr>
            <a:r>
              <a:rPr lang="kk-KZ" sz="2400" b="1" dirty="0">
                <a:solidFill>
                  <a:srgbClr val="FF0000"/>
                </a:solidFill>
              </a:rPr>
              <a:t>Педагогикалық жұмыста «зеттермен» кейбір ерекшеліктерді ескерген жөн</a:t>
            </a:r>
            <a:r>
              <a:rPr lang="ru-RU" sz="2400" b="1" dirty="0"/>
              <a:t/>
            </a:r>
            <a:br>
              <a:rPr lang="ru-RU" sz="2400" b="1" dirty="0"/>
            </a:br>
            <a:endParaRPr lang="ru-RU" sz="2400" dirty="0"/>
          </a:p>
        </p:txBody>
      </p:sp>
      <p:graphicFrame>
        <p:nvGraphicFramePr>
          <p:cNvPr id="7" name="Содержимое 2">
            <a:extLst>
              <a:ext uri="{FF2B5EF4-FFF2-40B4-BE49-F238E27FC236}">
                <a16:creationId xmlns:a16="http://schemas.microsoft.com/office/drawing/2014/main" xmlns="" id="{6625F82F-4E70-430A-96AB-C61F8EA9C168}"/>
              </a:ext>
            </a:extLst>
          </p:cNvPr>
          <p:cNvGraphicFramePr>
            <a:graphicFrameLocks noGrp="1"/>
          </p:cNvGraphicFramePr>
          <p:nvPr>
            <p:ph idx="1"/>
            <p:extLst>
              <p:ext uri="{D42A27DB-BD31-4B8C-83A1-F6EECF244321}">
                <p14:modId xmlns:p14="http://schemas.microsoft.com/office/powerpoint/2010/main" xmlns="" val="4189506480"/>
              </p:ext>
            </p:extLst>
          </p:nvPr>
        </p:nvGraphicFramePr>
        <p:xfrm>
          <a:off x="609600" y="2160588"/>
          <a:ext cx="6348413"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965199" y="609600"/>
            <a:ext cx="7648121" cy="1099457"/>
          </a:xfrm>
        </p:spPr>
        <p:txBody>
          <a:bodyPr>
            <a:normAutofit/>
          </a:bodyPr>
          <a:lstStyle/>
          <a:p>
            <a:pPr algn="ctr">
              <a:lnSpc>
                <a:spcPct val="90000"/>
              </a:lnSpc>
            </a:pPr>
            <a:r>
              <a:rPr lang="kk-KZ" sz="2300" b="1" dirty="0">
                <a:solidFill>
                  <a:srgbClr val="FF0000"/>
                </a:solidFill>
              </a:rPr>
              <a:t>Педагогикалық жұмыста «зеттермен» кейбір ерекшеліктерді ескерген жөн</a:t>
            </a:r>
            <a:r>
              <a:rPr lang="ru-RU" sz="2300" b="1" dirty="0"/>
              <a:t/>
            </a:r>
            <a:br>
              <a:rPr lang="ru-RU" sz="2300" b="1" dirty="0"/>
            </a:br>
            <a:endParaRPr lang="ru-RU" sz="2300" dirty="0"/>
          </a:p>
        </p:txBody>
      </p:sp>
      <p:sp>
        <p:nvSpPr>
          <p:cNvPr id="12" name="Isosceles Triangle 11">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631947"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8807450" y="4013200"/>
            <a:ext cx="336550"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Содержимое 2">
            <a:extLst>
              <a:ext uri="{FF2B5EF4-FFF2-40B4-BE49-F238E27FC236}">
                <a16:creationId xmlns:a16="http://schemas.microsoft.com/office/drawing/2014/main" xmlns="" id="{276EB69F-3B30-4CC2-9F18-02727A3CF47C}"/>
              </a:ext>
            </a:extLst>
          </p:cNvPr>
          <p:cNvGraphicFramePr>
            <a:graphicFrameLocks noGrp="1"/>
          </p:cNvGraphicFramePr>
          <p:nvPr>
            <p:ph idx="1"/>
            <p:extLst>
              <p:ext uri="{D42A27DB-BD31-4B8C-83A1-F6EECF244321}">
                <p14:modId xmlns:p14="http://schemas.microsoft.com/office/powerpoint/2010/main" xmlns="" val="1885907792"/>
              </p:ext>
            </p:extLst>
          </p:nvPr>
        </p:nvGraphicFramePr>
        <p:xfrm>
          <a:off x="965199" y="1948543"/>
          <a:ext cx="7213600"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8000" y="285728"/>
            <a:ext cx="6447501" cy="1644672"/>
          </a:xfrm>
        </p:spPr>
        <p:txBody>
          <a:bodyPr>
            <a:normAutofit/>
          </a:bodyPr>
          <a:lstStyle/>
          <a:p>
            <a:pPr>
              <a:lnSpc>
                <a:spcPct val="90000"/>
              </a:lnSpc>
            </a:pPr>
            <a:r>
              <a:rPr lang="kk-KZ" sz="2800" b="1" dirty="0">
                <a:solidFill>
                  <a:schemeClr val="accent2">
                    <a:lumMod val="75000"/>
                  </a:schemeClr>
                </a:solidFill>
              </a:rPr>
              <a:t>Педагогикалық жұмыста «зеттермен» кейбір ерекшеліктерді ескерген жөн</a:t>
            </a:r>
            <a:endParaRPr lang="ru-RU" sz="2800" dirty="0">
              <a:solidFill>
                <a:schemeClr val="accent2">
                  <a:lumMod val="75000"/>
                </a:schemeClr>
              </a:solidFill>
            </a:endParaRPr>
          </a:p>
        </p:txBody>
      </p:sp>
      <p:graphicFrame>
        <p:nvGraphicFramePr>
          <p:cNvPr id="23" name="Содержимое 2">
            <a:extLst>
              <a:ext uri="{FF2B5EF4-FFF2-40B4-BE49-F238E27FC236}">
                <a16:creationId xmlns:a16="http://schemas.microsoft.com/office/drawing/2014/main" xmlns="" id="{2F8F4F2F-91C9-456C-91DE-2F08C75AA99E}"/>
              </a:ext>
            </a:extLst>
          </p:cNvPr>
          <p:cNvGraphicFramePr>
            <a:graphicFrameLocks noGrp="1"/>
          </p:cNvGraphicFramePr>
          <p:nvPr>
            <p:ph idx="1"/>
            <p:extLst>
              <p:ext uri="{D42A27DB-BD31-4B8C-83A1-F6EECF244321}">
                <p14:modId xmlns:p14="http://schemas.microsoft.com/office/powerpoint/2010/main" xmlns="" val="1872964694"/>
              </p:ext>
            </p:extLst>
          </p:nvPr>
        </p:nvGraphicFramePr>
        <p:xfrm>
          <a:off x="508396" y="1700808"/>
          <a:ext cx="7087939" cy="5157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99" y="609600"/>
            <a:ext cx="7346777" cy="1019200"/>
          </a:xfrm>
        </p:spPr>
        <p:txBody>
          <a:bodyPr>
            <a:normAutofit fontScale="90000"/>
          </a:bodyPr>
          <a:lstStyle/>
          <a:p>
            <a:pPr algn="ctr"/>
            <a:r>
              <a:rPr lang="ru-RU" sz="2200" b="1" dirty="0">
                <a:solidFill>
                  <a:srgbClr val="FF0000"/>
                </a:solidFill>
              </a:rPr>
              <a:t>Z  </a:t>
            </a:r>
            <a:r>
              <a:rPr lang="ru-RU" sz="2200" b="1" dirty="0" err="1">
                <a:solidFill>
                  <a:srgbClr val="FF0000"/>
                </a:solidFill>
              </a:rPr>
              <a:t>ұрпағының балаларын</a:t>
            </a:r>
            <a:r>
              <a:rPr lang="ru-RU" sz="2200" b="1" dirty="0">
                <a:solidFill>
                  <a:srgbClr val="FF0000"/>
                </a:solidFill>
              </a:rPr>
              <a:t>  </a:t>
            </a:r>
            <a:r>
              <a:rPr lang="ru-RU" sz="2200" b="1" dirty="0" err="1">
                <a:solidFill>
                  <a:srgbClr val="FF0000"/>
                </a:solidFill>
              </a:rPr>
              <a:t>тәрбиелеуде басты</a:t>
            </a:r>
            <a:r>
              <a:rPr lang="ru-RU" sz="2200" b="1" dirty="0">
                <a:solidFill>
                  <a:srgbClr val="FF0000"/>
                </a:solidFill>
              </a:rPr>
              <a:t> </a:t>
            </a:r>
            <a:r>
              <a:rPr lang="ru-RU" sz="2200" b="1" dirty="0" err="1">
                <a:solidFill>
                  <a:srgbClr val="FF0000"/>
                </a:solidFill>
              </a:rPr>
              <a:t>назарда</a:t>
            </a:r>
            <a:r>
              <a:rPr lang="ru-RU" sz="2200" b="1" dirty="0">
                <a:solidFill>
                  <a:srgbClr val="FF0000"/>
                </a:solidFill>
              </a:rPr>
              <a:t> </a:t>
            </a:r>
            <a:r>
              <a:rPr lang="ru-RU" sz="2200" b="1" dirty="0" err="1">
                <a:solidFill>
                  <a:srgbClr val="FF0000"/>
                </a:solidFill>
              </a:rPr>
              <a:t>ұсталатын ақпарат</a:t>
            </a:r>
            <a:r>
              <a:rPr lang="ru-RU" sz="2200" b="1" dirty="0">
                <a:solidFill>
                  <a:srgbClr val="FF0000"/>
                </a:solidFill>
              </a:rPr>
              <a:t>:  </a:t>
            </a:r>
            <a:r>
              <a:rPr lang="ru-RU" sz="3200" b="1" dirty="0">
                <a:solidFill>
                  <a:srgbClr val="FF0000"/>
                </a:solidFill>
              </a:rPr>
              <a:t/>
            </a:r>
            <a:br>
              <a:rPr lang="ru-RU" sz="3200" b="1" dirty="0">
                <a:solidFill>
                  <a:srgbClr val="FF0000"/>
                </a:solidFill>
              </a:rPr>
            </a:br>
            <a:endParaRPr lang="ru-RU" sz="3200" b="1" dirty="0">
              <a:solidFill>
                <a:srgbClr val="FF0000"/>
              </a:solidFill>
            </a:endParaRPr>
          </a:p>
        </p:txBody>
      </p:sp>
      <p:sp>
        <p:nvSpPr>
          <p:cNvPr id="3" name="Содержимое 2"/>
          <p:cNvSpPr>
            <a:spLocks noGrp="1"/>
          </p:cNvSpPr>
          <p:nvPr>
            <p:ph idx="1"/>
          </p:nvPr>
        </p:nvSpPr>
        <p:spPr>
          <a:xfrm>
            <a:off x="609599" y="1412776"/>
            <a:ext cx="7346776" cy="5544616"/>
          </a:xfrm>
        </p:spPr>
        <p:txBody>
          <a:bodyPr>
            <a:normAutofit fontScale="32500" lnSpcReduction="20000"/>
          </a:bodyPr>
          <a:lstStyle/>
          <a:p>
            <a:r>
              <a:rPr lang="ru-RU" sz="5000" b="1" dirty="0">
                <a:solidFill>
                  <a:schemeClr val="tx1"/>
                </a:solidFill>
              </a:rPr>
              <a:t>1. </a:t>
            </a:r>
            <a:r>
              <a:rPr lang="ru-RU" sz="5000" b="1" dirty="0" err="1">
                <a:solidFill>
                  <a:schemeClr val="tx1"/>
                </a:solidFill>
              </a:rPr>
              <a:t>Гаджеттер</a:t>
            </a:r>
            <a:r>
              <a:rPr lang="ru-RU" sz="5000" b="1" dirty="0">
                <a:solidFill>
                  <a:schemeClr val="tx1"/>
                </a:solidFill>
              </a:rPr>
              <a:t> - </a:t>
            </a:r>
            <a:r>
              <a:rPr lang="ru-RU" sz="5000" b="1" dirty="0" err="1">
                <a:solidFill>
                  <a:schemeClr val="tx1"/>
                </a:solidFill>
              </a:rPr>
              <a:t>қазіргі заманғы адамның өмірінің ажырамас</a:t>
            </a:r>
            <a:r>
              <a:rPr lang="ru-RU" sz="5000" b="1" dirty="0">
                <a:solidFill>
                  <a:schemeClr val="tx1"/>
                </a:solidFill>
              </a:rPr>
              <a:t> </a:t>
            </a:r>
            <a:r>
              <a:rPr lang="ru-RU" sz="5000" b="1" dirty="0" err="1">
                <a:solidFill>
                  <a:schemeClr val="tx1"/>
                </a:solidFill>
              </a:rPr>
              <a:t>бөлігі.</a:t>
            </a:r>
            <a:r>
              <a:rPr lang="ru-RU" sz="5000" b="1" dirty="0">
                <a:solidFill>
                  <a:schemeClr val="tx1"/>
                </a:solidFill>
              </a:rPr>
              <a:t> </a:t>
            </a:r>
            <a:r>
              <a:rPr lang="ru-RU" sz="5000" b="1" dirty="0" err="1">
                <a:solidFill>
                  <a:schemeClr val="tx1"/>
                </a:solidFill>
              </a:rPr>
              <a:t>Сондықтан </a:t>
            </a:r>
            <a:r>
              <a:rPr lang="ru-RU" sz="5000" b="1" dirty="0">
                <a:solidFill>
                  <a:schemeClr val="tx1"/>
                </a:solidFill>
              </a:rPr>
              <a:t>Z  </a:t>
            </a:r>
            <a:r>
              <a:rPr lang="ru-RU" sz="5000" b="1" dirty="0" err="1">
                <a:solidFill>
                  <a:schemeClr val="tx1"/>
                </a:solidFill>
              </a:rPr>
              <a:t>ұрпағының балаларын</a:t>
            </a:r>
            <a:r>
              <a:rPr lang="ru-RU" sz="5000" b="1" dirty="0">
                <a:solidFill>
                  <a:schemeClr val="tx1"/>
                </a:solidFill>
              </a:rPr>
              <a:t> </a:t>
            </a:r>
            <a:r>
              <a:rPr lang="ru-RU" sz="5000" b="1" dirty="0" err="1">
                <a:solidFill>
                  <a:schemeClr val="tx1"/>
                </a:solidFill>
              </a:rPr>
              <a:t>ғаламтордан ақпарат алуына</a:t>
            </a:r>
            <a:r>
              <a:rPr lang="ru-RU" sz="5000" b="1" dirty="0">
                <a:solidFill>
                  <a:schemeClr val="tx1"/>
                </a:solidFill>
              </a:rPr>
              <a:t> </a:t>
            </a:r>
            <a:r>
              <a:rPr lang="ru-RU" sz="5000" b="1" dirty="0" err="1">
                <a:solidFill>
                  <a:schemeClr val="tx1"/>
                </a:solidFill>
              </a:rPr>
              <a:t>шектеу</a:t>
            </a:r>
            <a:r>
              <a:rPr lang="ru-RU" sz="5000" b="1" dirty="0">
                <a:solidFill>
                  <a:schemeClr val="tx1"/>
                </a:solidFill>
              </a:rPr>
              <a:t> </a:t>
            </a:r>
            <a:r>
              <a:rPr lang="ru-RU" sz="5000" b="1" dirty="0" err="1">
                <a:solidFill>
                  <a:schemeClr val="tx1"/>
                </a:solidFill>
              </a:rPr>
              <a:t>қойып</a:t>
            </a:r>
            <a:r>
              <a:rPr lang="ru-RU" sz="5000" b="1" dirty="0">
                <a:solidFill>
                  <a:schemeClr val="tx1"/>
                </a:solidFill>
              </a:rPr>
              <a:t>, </a:t>
            </a:r>
            <a:r>
              <a:rPr lang="ru-RU" sz="5000" b="1" dirty="0" err="1">
                <a:solidFill>
                  <a:schemeClr val="tx1"/>
                </a:solidFill>
              </a:rPr>
              <a:t>техникадан</a:t>
            </a:r>
            <a:r>
              <a:rPr lang="ru-RU" sz="5000" b="1" dirty="0">
                <a:solidFill>
                  <a:schemeClr val="tx1"/>
                </a:solidFill>
              </a:rPr>
              <a:t> </a:t>
            </a:r>
            <a:r>
              <a:rPr lang="ru-RU" sz="5000" b="1" dirty="0" err="1">
                <a:solidFill>
                  <a:schemeClr val="tx1"/>
                </a:solidFill>
              </a:rPr>
              <a:t>оқшаулауға тырысудың қажеті жоқ</a:t>
            </a:r>
            <a:r>
              <a:rPr lang="ru-RU" sz="5000" b="1" dirty="0">
                <a:solidFill>
                  <a:schemeClr val="tx1"/>
                </a:solidFill>
              </a:rPr>
              <a:t>, </a:t>
            </a:r>
            <a:r>
              <a:rPr lang="ru-RU" sz="5000" b="1" dirty="0" err="1">
                <a:solidFill>
                  <a:schemeClr val="tx1"/>
                </a:solidFill>
              </a:rPr>
              <a:t>керісінше</a:t>
            </a:r>
            <a:r>
              <a:rPr lang="ru-RU" sz="5000" b="1" dirty="0">
                <a:solidFill>
                  <a:schemeClr val="tx1"/>
                </a:solidFill>
              </a:rPr>
              <a:t>  </a:t>
            </a:r>
            <a:r>
              <a:rPr lang="ru-RU" sz="5000" b="1" dirty="0" err="1">
                <a:solidFill>
                  <a:schemeClr val="tx1"/>
                </a:solidFill>
              </a:rPr>
              <a:t>мұндай құрылғыларды қалай қолдануға болатындығын</a:t>
            </a:r>
            <a:r>
              <a:rPr lang="ru-RU" sz="5000" b="1" dirty="0">
                <a:solidFill>
                  <a:schemeClr val="tx1"/>
                </a:solidFill>
              </a:rPr>
              <a:t>, </a:t>
            </a:r>
            <a:r>
              <a:rPr lang="ru-RU" sz="5000" b="1" dirty="0" err="1">
                <a:solidFill>
                  <a:schemeClr val="tx1"/>
                </a:solidFill>
              </a:rPr>
              <a:t>одан</a:t>
            </a:r>
            <a:r>
              <a:rPr lang="ru-RU" sz="5000" b="1" dirty="0">
                <a:solidFill>
                  <a:schemeClr val="tx1"/>
                </a:solidFill>
              </a:rPr>
              <a:t> </a:t>
            </a:r>
            <a:r>
              <a:rPr lang="ru-RU" sz="5000" b="1" dirty="0" err="1">
                <a:solidFill>
                  <a:schemeClr val="tx1"/>
                </a:solidFill>
              </a:rPr>
              <a:t>дұрыс ақпаратты қалай алу</a:t>
            </a:r>
            <a:r>
              <a:rPr lang="ru-RU" sz="5000" b="1" dirty="0">
                <a:solidFill>
                  <a:schemeClr val="tx1"/>
                </a:solidFill>
              </a:rPr>
              <a:t> </a:t>
            </a:r>
            <a:r>
              <a:rPr lang="ru-RU" sz="5000" b="1" dirty="0" err="1">
                <a:solidFill>
                  <a:schemeClr val="tx1"/>
                </a:solidFill>
              </a:rPr>
              <a:t>керектігін</a:t>
            </a:r>
            <a:r>
              <a:rPr lang="ru-RU" sz="5000" b="1" dirty="0">
                <a:solidFill>
                  <a:schemeClr val="tx1"/>
                </a:solidFill>
              </a:rPr>
              <a:t>, </a:t>
            </a:r>
            <a:r>
              <a:rPr lang="ru-RU" sz="5000" b="1" dirty="0" err="1">
                <a:solidFill>
                  <a:schemeClr val="tx1"/>
                </a:solidFill>
              </a:rPr>
              <a:t>алынған ақпаратты дұрыс түсініп</a:t>
            </a:r>
            <a:r>
              <a:rPr lang="ru-RU" sz="5000" b="1" dirty="0">
                <a:solidFill>
                  <a:schemeClr val="tx1"/>
                </a:solidFill>
              </a:rPr>
              <a:t>, </a:t>
            </a:r>
            <a:r>
              <a:rPr lang="ru-RU" sz="5000" b="1" dirty="0" err="1">
                <a:solidFill>
                  <a:schemeClr val="tx1"/>
                </a:solidFill>
              </a:rPr>
              <a:t>жүйелеуге үйретіңіз</a:t>
            </a:r>
            <a:r>
              <a:rPr lang="ru-RU" sz="5000" b="1" dirty="0">
                <a:solidFill>
                  <a:schemeClr val="tx1"/>
                </a:solidFill>
              </a:rPr>
              <a:t>.</a:t>
            </a:r>
          </a:p>
          <a:p>
            <a:r>
              <a:rPr lang="ru-RU" sz="5000" b="1" dirty="0">
                <a:solidFill>
                  <a:schemeClr val="tx1"/>
                </a:solidFill>
              </a:rPr>
              <a:t>2. </a:t>
            </a:r>
            <a:r>
              <a:rPr lang="ru-RU" sz="5000" b="1" dirty="0" err="1">
                <a:solidFill>
                  <a:schemeClr val="tx1"/>
                </a:solidFill>
              </a:rPr>
              <a:t>Өмірдің қызықты болатындығын мысалмен</a:t>
            </a:r>
            <a:r>
              <a:rPr lang="ru-RU" sz="5000" b="1" dirty="0">
                <a:solidFill>
                  <a:schemeClr val="tx1"/>
                </a:solidFill>
              </a:rPr>
              <a:t> </a:t>
            </a:r>
            <a:r>
              <a:rPr lang="ru-RU" sz="5000" b="1" dirty="0" err="1">
                <a:solidFill>
                  <a:schemeClr val="tx1"/>
                </a:solidFill>
              </a:rPr>
              <a:t>көрсету үшін балалармен</a:t>
            </a:r>
            <a:r>
              <a:rPr lang="ru-RU" sz="5000" b="1" dirty="0">
                <a:solidFill>
                  <a:schemeClr val="tx1"/>
                </a:solidFill>
              </a:rPr>
              <a:t> </a:t>
            </a:r>
            <a:r>
              <a:rPr lang="ru-RU" sz="5000" b="1" dirty="0" err="1">
                <a:solidFill>
                  <a:schemeClr val="tx1"/>
                </a:solidFill>
              </a:rPr>
              <a:t>көбірек уақыт өткізіп, назар</a:t>
            </a:r>
            <a:r>
              <a:rPr lang="ru-RU" sz="5000" b="1" dirty="0">
                <a:solidFill>
                  <a:schemeClr val="tx1"/>
                </a:solidFill>
              </a:rPr>
              <a:t> </a:t>
            </a:r>
            <a:r>
              <a:rPr lang="ru-RU" sz="5000" b="1" dirty="0" err="1">
                <a:solidFill>
                  <a:schemeClr val="tx1"/>
                </a:solidFill>
              </a:rPr>
              <a:t>аударыңыз.</a:t>
            </a:r>
            <a:r>
              <a:rPr lang="ru-RU" sz="5000" b="1" dirty="0">
                <a:solidFill>
                  <a:schemeClr val="tx1"/>
                </a:solidFill>
              </a:rPr>
              <a:t> </a:t>
            </a:r>
            <a:r>
              <a:rPr lang="ru-RU" sz="5000" b="1" dirty="0" err="1">
                <a:solidFill>
                  <a:schemeClr val="tx1"/>
                </a:solidFill>
              </a:rPr>
              <a:t>Бұл маскүнемдіктің, нашақорлықтың және басқа </a:t>
            </a:r>
            <a:r>
              <a:rPr lang="ru-RU" sz="5000" b="1" dirty="0">
                <a:solidFill>
                  <a:schemeClr val="tx1"/>
                </a:solidFill>
              </a:rPr>
              <a:t>да </a:t>
            </a:r>
            <a:r>
              <a:rPr lang="ru-RU" sz="5000" b="1" dirty="0" err="1">
                <a:solidFill>
                  <a:schemeClr val="tx1"/>
                </a:solidFill>
              </a:rPr>
              <a:t>тәуелділіктің алдын-алудың тамаша</a:t>
            </a:r>
            <a:r>
              <a:rPr lang="ru-RU" sz="5000" b="1" dirty="0">
                <a:solidFill>
                  <a:schemeClr val="tx1"/>
                </a:solidFill>
              </a:rPr>
              <a:t> </a:t>
            </a:r>
            <a:r>
              <a:rPr lang="ru-RU" sz="5000" b="1" dirty="0" err="1">
                <a:solidFill>
                  <a:schemeClr val="tx1"/>
                </a:solidFill>
              </a:rPr>
              <a:t>тәсілі</a:t>
            </a:r>
            <a:r>
              <a:rPr lang="ru-RU" sz="5000" b="1" dirty="0">
                <a:solidFill>
                  <a:schemeClr val="tx1"/>
                </a:solidFill>
              </a:rPr>
              <a:t>.</a:t>
            </a:r>
          </a:p>
          <a:p>
            <a:r>
              <a:rPr lang="ru-RU" sz="5000" b="1" dirty="0">
                <a:solidFill>
                  <a:schemeClr val="tx1"/>
                </a:solidFill>
              </a:rPr>
              <a:t>3. </a:t>
            </a:r>
            <a:r>
              <a:rPr lang="ru-RU" sz="5000" b="1" dirty="0" err="1">
                <a:solidFill>
                  <a:schemeClr val="tx1"/>
                </a:solidFill>
              </a:rPr>
              <a:t>Балалармен</a:t>
            </a:r>
            <a:r>
              <a:rPr lang="ru-RU" sz="5000" b="1" dirty="0">
                <a:solidFill>
                  <a:schemeClr val="tx1"/>
                </a:solidFill>
              </a:rPr>
              <a:t> </a:t>
            </a:r>
            <a:r>
              <a:rPr lang="ru-RU" sz="5000" b="1" dirty="0" err="1">
                <a:solidFill>
                  <a:schemeClr val="tx1"/>
                </a:solidFill>
              </a:rPr>
              <a:t>қарым-қатынаста сыйластық танытыңыз, оларға өз пікірін</a:t>
            </a:r>
            <a:r>
              <a:rPr lang="ru-RU" sz="5000" b="1" dirty="0">
                <a:solidFill>
                  <a:schemeClr val="tx1"/>
                </a:solidFill>
              </a:rPr>
              <a:t> </a:t>
            </a:r>
            <a:r>
              <a:rPr lang="ru-RU" sz="5000" b="1" dirty="0" err="1">
                <a:solidFill>
                  <a:schemeClr val="tx1"/>
                </a:solidFill>
              </a:rPr>
              <a:t>білдіруге</a:t>
            </a:r>
            <a:r>
              <a:rPr lang="ru-RU" sz="5000" b="1" dirty="0">
                <a:solidFill>
                  <a:schemeClr val="tx1"/>
                </a:solidFill>
              </a:rPr>
              <a:t> </a:t>
            </a:r>
            <a:r>
              <a:rPr lang="ru-RU" sz="5000" b="1" dirty="0" err="1">
                <a:solidFill>
                  <a:schemeClr val="tx1"/>
                </a:solidFill>
              </a:rPr>
              <a:t>мүмкіндік беріңіз.</a:t>
            </a:r>
            <a:endParaRPr lang="ru-RU" sz="5000" b="1" dirty="0">
              <a:solidFill>
                <a:schemeClr val="tx1"/>
              </a:solidFill>
            </a:endParaRPr>
          </a:p>
          <a:p>
            <a:r>
              <a:rPr lang="ru-RU" sz="5000" b="1" dirty="0">
                <a:solidFill>
                  <a:schemeClr val="tx1"/>
                </a:solidFill>
              </a:rPr>
              <a:t>4. Баланы </a:t>
            </a:r>
            <a:r>
              <a:rPr lang="ru-RU" sz="5000" b="1" dirty="0" err="1">
                <a:solidFill>
                  <a:schemeClr val="tx1"/>
                </a:solidFill>
              </a:rPr>
              <a:t>жанашырлыққа және басқалардың сезімін</a:t>
            </a:r>
            <a:r>
              <a:rPr lang="ru-RU" sz="5000" b="1" dirty="0">
                <a:solidFill>
                  <a:schemeClr val="tx1"/>
                </a:solidFill>
              </a:rPr>
              <a:t> </a:t>
            </a:r>
            <a:r>
              <a:rPr lang="ru-RU" sz="5000" b="1" dirty="0" err="1">
                <a:solidFill>
                  <a:schemeClr val="tx1"/>
                </a:solidFill>
              </a:rPr>
              <a:t>түсінуге үйретіңіз</a:t>
            </a:r>
            <a:r>
              <a:rPr lang="ru-RU" sz="5000" b="1" dirty="0">
                <a:solidFill>
                  <a:schemeClr val="tx1"/>
                </a:solidFill>
              </a:rPr>
              <a:t>.</a:t>
            </a:r>
          </a:p>
          <a:p>
            <a:r>
              <a:rPr lang="ru-RU" sz="5000" b="1" dirty="0">
                <a:solidFill>
                  <a:schemeClr val="tx1"/>
                </a:solidFill>
              </a:rPr>
              <a:t>5. </a:t>
            </a:r>
            <a:r>
              <a:rPr lang="ru-RU" sz="5000" b="1" dirty="0" err="1">
                <a:solidFill>
                  <a:schemeClr val="tx1"/>
                </a:solidFill>
              </a:rPr>
              <a:t>Баланың қажеттілігін бірінші</a:t>
            </a:r>
            <a:r>
              <a:rPr lang="ru-RU" sz="5000" b="1" dirty="0">
                <a:solidFill>
                  <a:schemeClr val="tx1"/>
                </a:solidFill>
              </a:rPr>
              <a:t> </a:t>
            </a:r>
            <a:r>
              <a:rPr lang="ru-RU" sz="5000" b="1" dirty="0" err="1">
                <a:solidFill>
                  <a:schemeClr val="tx1"/>
                </a:solidFill>
              </a:rPr>
              <a:t>сөзінде-ақ орындауға тырыспаңыз: бұл оның қажеттіліктерін дұрыс қалыптасуына мүмкіндік бермейді</a:t>
            </a:r>
            <a:r>
              <a:rPr lang="ru-RU" sz="5000" b="1" dirty="0">
                <a:solidFill>
                  <a:schemeClr val="tx1"/>
                </a:solidFill>
              </a:rPr>
              <a:t>.</a:t>
            </a:r>
          </a:p>
          <a:p>
            <a:r>
              <a:rPr lang="ru-RU" sz="5000" b="1" dirty="0">
                <a:solidFill>
                  <a:schemeClr val="tx1"/>
                </a:solidFill>
              </a:rPr>
              <a:t>6. </a:t>
            </a:r>
            <a:r>
              <a:rPr lang="ru-RU" sz="5000" b="1" dirty="0" err="1">
                <a:solidFill>
                  <a:schemeClr val="tx1"/>
                </a:solidFill>
              </a:rPr>
              <a:t>Өзгеге тәуелсіз болуды</a:t>
            </a:r>
            <a:r>
              <a:rPr lang="ru-RU" sz="5000" b="1" dirty="0">
                <a:solidFill>
                  <a:schemeClr val="tx1"/>
                </a:solidFill>
              </a:rPr>
              <a:t> </a:t>
            </a:r>
            <a:r>
              <a:rPr lang="ru-RU" sz="5000" b="1" dirty="0" err="1">
                <a:solidFill>
                  <a:schemeClr val="tx1"/>
                </a:solidFill>
              </a:rPr>
              <a:t>үйретіңіз, ең кішкентай</a:t>
            </a:r>
            <a:r>
              <a:rPr lang="ru-RU" sz="5000" b="1" dirty="0">
                <a:solidFill>
                  <a:schemeClr val="tx1"/>
                </a:solidFill>
              </a:rPr>
              <a:t> </a:t>
            </a:r>
            <a:r>
              <a:rPr lang="ru-RU" sz="5000" b="1" dirty="0" err="1">
                <a:solidFill>
                  <a:schemeClr val="tx1"/>
                </a:solidFill>
              </a:rPr>
              <a:t>жетістігі</a:t>
            </a:r>
            <a:r>
              <a:rPr lang="ru-RU" sz="5000" b="1" dirty="0">
                <a:solidFill>
                  <a:schemeClr val="tx1"/>
                </a:solidFill>
              </a:rPr>
              <a:t> </a:t>
            </a:r>
            <a:r>
              <a:rPr lang="ru-RU" sz="5000" b="1" dirty="0" err="1">
                <a:solidFill>
                  <a:schemeClr val="tx1"/>
                </a:solidFill>
              </a:rPr>
              <a:t>болса</a:t>
            </a:r>
            <a:r>
              <a:rPr lang="ru-RU" sz="5000" b="1" dirty="0">
                <a:solidFill>
                  <a:schemeClr val="tx1"/>
                </a:solidFill>
              </a:rPr>
              <a:t> да </a:t>
            </a:r>
            <a:r>
              <a:rPr lang="ru-RU" sz="5000" b="1" dirty="0" err="1">
                <a:solidFill>
                  <a:schemeClr val="tx1"/>
                </a:solidFill>
              </a:rPr>
              <a:t>күш-жігер </a:t>
            </a:r>
            <a:r>
              <a:rPr lang="ru-RU" sz="5000" b="1" dirty="0">
                <a:solidFill>
                  <a:schemeClr val="tx1"/>
                </a:solidFill>
              </a:rPr>
              <a:t>мен </a:t>
            </a:r>
            <a:r>
              <a:rPr lang="ru-RU" sz="5000" b="1" dirty="0" err="1">
                <a:solidFill>
                  <a:schemeClr val="tx1"/>
                </a:solidFill>
              </a:rPr>
              <a:t>сәттілік үшін мақтаңыз</a:t>
            </a:r>
            <a:r>
              <a:rPr lang="ru-RU" sz="5000" b="1" dirty="0">
                <a:solidFill>
                  <a:schemeClr val="tx1"/>
                </a:solidFill>
              </a:rPr>
              <a:t>.</a:t>
            </a:r>
          </a:p>
          <a:p>
            <a:r>
              <a:rPr lang="ru-RU" sz="5000" b="1" dirty="0">
                <a:solidFill>
                  <a:schemeClr val="tx1"/>
                </a:solidFill>
              </a:rPr>
              <a:t>7. </a:t>
            </a:r>
            <a:r>
              <a:rPr lang="ru-RU" sz="5000" b="1" dirty="0" err="1">
                <a:solidFill>
                  <a:schemeClr val="tx1"/>
                </a:solidFill>
              </a:rPr>
              <a:t>Оның</a:t>
            </a:r>
            <a:r>
              <a:rPr lang="ru-RU" sz="5000" b="1" dirty="0">
                <a:solidFill>
                  <a:schemeClr val="tx1"/>
                </a:solidFill>
              </a:rPr>
              <a:t>  </a:t>
            </a:r>
            <a:r>
              <a:rPr lang="ru-RU" sz="5000" b="1" dirty="0" err="1">
                <a:solidFill>
                  <a:schemeClr val="tx1"/>
                </a:solidFill>
              </a:rPr>
              <a:t>ойынына</a:t>
            </a:r>
            <a:r>
              <a:rPr lang="ru-RU" sz="5000" b="1" dirty="0">
                <a:solidFill>
                  <a:schemeClr val="tx1"/>
                </a:solidFill>
              </a:rPr>
              <a:t> </a:t>
            </a:r>
            <a:r>
              <a:rPr lang="ru-RU" sz="5000" b="1" dirty="0" err="1">
                <a:solidFill>
                  <a:schemeClr val="tx1"/>
                </a:solidFill>
              </a:rPr>
              <a:t>кедергі</a:t>
            </a:r>
            <a:r>
              <a:rPr lang="ru-RU" sz="5000" b="1" dirty="0">
                <a:solidFill>
                  <a:schemeClr val="tx1"/>
                </a:solidFill>
              </a:rPr>
              <a:t> </a:t>
            </a:r>
            <a:r>
              <a:rPr lang="ru-RU" sz="5000" b="1" dirty="0" err="1">
                <a:solidFill>
                  <a:schemeClr val="tx1"/>
                </a:solidFill>
              </a:rPr>
              <a:t>жасамаңыз</a:t>
            </a:r>
            <a:r>
              <a:rPr lang="ru-RU" sz="5000" b="1" dirty="0">
                <a:solidFill>
                  <a:schemeClr val="tx1"/>
                </a:solidFill>
              </a:rPr>
              <a:t>, </a:t>
            </a:r>
            <a:r>
              <a:rPr lang="ru-RU" sz="5000" b="1" dirty="0" err="1">
                <a:solidFill>
                  <a:schemeClr val="tx1"/>
                </a:solidFill>
              </a:rPr>
              <a:t>егер</a:t>
            </a:r>
            <a:r>
              <a:rPr lang="ru-RU" sz="5000" b="1" dirty="0">
                <a:solidFill>
                  <a:schemeClr val="tx1"/>
                </a:solidFill>
              </a:rPr>
              <a:t> </a:t>
            </a:r>
            <a:r>
              <a:rPr lang="ru-RU" sz="5000" b="1" dirty="0" err="1">
                <a:solidFill>
                  <a:schemeClr val="tx1"/>
                </a:solidFill>
              </a:rPr>
              <a:t>мүмкін</a:t>
            </a:r>
            <a:r>
              <a:rPr lang="ru-RU" sz="5000" b="1" dirty="0">
                <a:solidFill>
                  <a:schemeClr val="tx1"/>
                </a:solidFill>
              </a:rPr>
              <a:t> </a:t>
            </a:r>
            <a:r>
              <a:rPr lang="ru-RU" sz="5000" b="1" dirty="0" err="1">
                <a:solidFill>
                  <a:schemeClr val="tx1"/>
                </a:solidFill>
              </a:rPr>
              <a:t>болса</a:t>
            </a:r>
            <a:r>
              <a:rPr lang="ru-RU" sz="5000" b="1" dirty="0">
                <a:solidFill>
                  <a:schemeClr val="tx1"/>
                </a:solidFill>
              </a:rPr>
              <a:t>, </a:t>
            </a:r>
            <a:r>
              <a:rPr lang="ru-RU" sz="5000" b="1" dirty="0" err="1">
                <a:solidFill>
                  <a:schemeClr val="tx1"/>
                </a:solidFill>
              </a:rPr>
              <a:t>онымен</a:t>
            </a:r>
            <a:r>
              <a:rPr lang="ru-RU" sz="5000" b="1" dirty="0">
                <a:solidFill>
                  <a:schemeClr val="tx1"/>
                </a:solidFill>
              </a:rPr>
              <a:t> </a:t>
            </a:r>
            <a:r>
              <a:rPr lang="ru-RU" sz="5000" b="1" dirty="0" err="1">
                <a:solidFill>
                  <a:schemeClr val="tx1"/>
                </a:solidFill>
              </a:rPr>
              <a:t>бірге</a:t>
            </a:r>
            <a:r>
              <a:rPr lang="ru-RU" sz="5000" b="1" dirty="0">
                <a:solidFill>
                  <a:schemeClr val="tx1"/>
                </a:solidFill>
              </a:rPr>
              <a:t> </a:t>
            </a:r>
            <a:r>
              <a:rPr lang="ru-RU" sz="5000" b="1" dirty="0" err="1">
                <a:solidFill>
                  <a:schemeClr val="tx1"/>
                </a:solidFill>
              </a:rPr>
              <a:t>ойнаңыз</a:t>
            </a:r>
            <a:r>
              <a:rPr lang="ru-RU" sz="5000" b="1" dirty="0">
                <a:solidFill>
                  <a:schemeClr val="tx1"/>
                </a:solidFill>
              </a:rPr>
              <a:t>.</a:t>
            </a:r>
          </a:p>
          <a:p>
            <a:pPr lvl="1"/>
            <a:endParaRPr lang="ru-RU" sz="4700" b="1" dirty="0">
              <a:solidFill>
                <a:schemeClr val="tx1"/>
              </a:solidFill>
              <a:effectLst/>
              <a:latin typeface="roboto-regular"/>
              <a:ea typeface="Times New Roman" panose="02020603050405020304" pitchFamily="18" charset="0"/>
              <a:cs typeface="Times New Roman" panose="02020603050405020304" pitchFamily="18" charset="0"/>
            </a:endParaRPr>
          </a:p>
          <a:p>
            <a:endParaRPr lang="ru-RU" dirty="0"/>
          </a:p>
        </p:txBody>
      </p:sp>
    </p:spTree>
  </p:cSld>
  <p:clrMapOvr>
    <a:masterClrMapping/>
  </p:clrMapOvr>
  <p:transition>
    <p:wedg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C301AA53-EBE8-4EB9-969C-A245E76B5EBC}"/>
              </a:ext>
            </a:extLst>
          </p:cNvPr>
          <p:cNvSpPr>
            <a:spLocks noGrp="1"/>
          </p:cNvSpPr>
          <p:nvPr>
            <p:ph idx="1"/>
          </p:nvPr>
        </p:nvSpPr>
        <p:spPr/>
        <p:txBody>
          <a:bodyPr/>
          <a:lstStyle/>
          <a:p>
            <a:pPr algn="ct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Технологиялар</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дамып</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барлық</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ғылым</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салаларында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адамзаттың</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мүмкіндіктері</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артқан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сайын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өскелең</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ұрпақтың</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өмірге</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деген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көзқарасы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өзгеруде</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Біз</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алға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қарай</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қадам</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басқан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сайын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өзгеріске</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ұшыраған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көзқарастар</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түбегейлі</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өзгеруде</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Жастардың</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өмірлік</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құндылықтары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да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өзгеріске</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ұшырауда</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Алдыңғы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буын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мен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кейінгі</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буын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бір-бірін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түсіну</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үшін</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ұрпақтар</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сабақтастығы</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үзілмеуі</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 </a:t>
            </a:r>
            <a:r>
              <a:rPr lang="ru-RU" sz="1800" dirty="0" err="1">
                <a:solidFill>
                  <a:srgbClr val="363636"/>
                </a:solidFill>
                <a:effectLst/>
                <a:latin typeface="roboto-regular"/>
                <a:ea typeface="Times New Roman" panose="02020603050405020304" pitchFamily="18" charset="0"/>
                <a:cs typeface="Times New Roman" panose="02020603050405020304" pitchFamily="18" charset="0"/>
              </a:rPr>
              <a:t>керек</a:t>
            </a:r>
            <a:r>
              <a:rPr lang="ru-RU" sz="1800" dirty="0">
                <a:solidFill>
                  <a:srgbClr val="363636"/>
                </a:solidFill>
                <a:effectLst/>
                <a:latin typeface="roboto-regular"/>
                <a:ea typeface="Times New Roman" panose="02020603050405020304" pitchFamily="18" charset="0"/>
                <a:cs typeface="Times New Roman" panose="02020603050405020304" pitchFamily="18" charset="0"/>
              </a:rPr>
              <a:t>.</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x-none" dirty="0"/>
          </a:p>
        </p:txBody>
      </p:sp>
    </p:spTree>
    <p:extLst>
      <p:ext uri="{BB962C8B-B14F-4D97-AF65-F5344CB8AC3E}">
        <p14:creationId xmlns:p14="http://schemas.microsoft.com/office/powerpoint/2010/main" xmlns="" val="3079174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99" y="928670"/>
            <a:ext cx="6347713" cy="1001730"/>
          </a:xfrm>
        </p:spPr>
        <p:txBody>
          <a:bodyPr/>
          <a:lstStyle/>
          <a:p>
            <a:pPr algn="ctr"/>
            <a:r>
              <a:rPr lang="kk-KZ" dirty="0" smtClean="0"/>
              <a:t>Кері байланыс</a:t>
            </a:r>
            <a:endParaRPr lang="ru-RU" dirty="0"/>
          </a:p>
        </p:txBody>
      </p:sp>
      <p:sp>
        <p:nvSpPr>
          <p:cNvPr id="3" name="Содержимое 2"/>
          <p:cNvSpPr>
            <a:spLocks noGrp="1"/>
          </p:cNvSpPr>
          <p:nvPr>
            <p:ph idx="1"/>
          </p:nvPr>
        </p:nvSpPr>
        <p:spPr/>
        <p:txBody>
          <a:bodyPr/>
          <a:lstStyle/>
          <a:p>
            <a:r>
              <a:rPr lang="kk-KZ" dirty="0" smtClean="0"/>
              <a:t>1. </a:t>
            </a:r>
            <a:r>
              <a:rPr lang="en-US" dirty="0" smtClean="0"/>
              <a:t>Z </a:t>
            </a:r>
            <a:r>
              <a:rPr lang="kk-KZ" dirty="0" smtClean="0"/>
              <a:t> ұрпақтың </a:t>
            </a:r>
            <a:r>
              <a:rPr lang="en-US" dirty="0" smtClean="0"/>
              <a:t>X</a:t>
            </a:r>
            <a:r>
              <a:rPr lang="kk-KZ" dirty="0" smtClean="0"/>
              <a:t> және</a:t>
            </a:r>
            <a:r>
              <a:rPr lang="en-US" dirty="0" smtClean="0"/>
              <a:t> Y</a:t>
            </a:r>
            <a:r>
              <a:rPr lang="kk-KZ" dirty="0" smtClean="0"/>
              <a:t> ұрпақтан қандай айырмашылығы бар?</a:t>
            </a:r>
          </a:p>
          <a:p>
            <a:r>
              <a:rPr lang="kk-KZ" dirty="0" smtClean="0"/>
              <a:t>2.</a:t>
            </a:r>
            <a:r>
              <a:rPr lang="en-US" dirty="0" smtClean="0"/>
              <a:t> </a:t>
            </a:r>
            <a:r>
              <a:rPr lang="kk-KZ" dirty="0" smtClean="0"/>
              <a:t>Қазіргі қашықтан оқып жатқан балаларға қарап,      </a:t>
            </a:r>
            <a:r>
              <a:rPr lang="en-US" dirty="0" smtClean="0"/>
              <a:t>Z</a:t>
            </a:r>
            <a:r>
              <a:rPr lang="kk-KZ" dirty="0" smtClean="0"/>
              <a:t> ұрпақ болудың “+” мен “-” қандай деп ойлайсыздар?</a:t>
            </a:r>
          </a:p>
          <a:p>
            <a:r>
              <a:rPr lang="kk-KZ" dirty="0" smtClean="0"/>
              <a:t>3. </a:t>
            </a:r>
            <a:r>
              <a:rPr lang="en-US" dirty="0" smtClean="0"/>
              <a:t>Z</a:t>
            </a:r>
            <a:r>
              <a:rPr lang="kk-KZ" dirty="0" smtClean="0"/>
              <a:t> ұрпаққа біздің тарапымыздан, мұғалім, ата-ана ретінде қандай психологиялық қолдау қажет?</a:t>
            </a: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a:solidFill>
                  <a:srgbClr val="FF0000"/>
                </a:solidFill>
              </a:rPr>
              <a:t>Пайдаланылған сілтемелер</a:t>
            </a:r>
            <a:endParaRPr lang="ru-RU" b="1" dirty="0">
              <a:solidFill>
                <a:srgbClr val="FF0000"/>
              </a:solidFill>
            </a:endParaRPr>
          </a:p>
        </p:txBody>
      </p:sp>
      <p:sp>
        <p:nvSpPr>
          <p:cNvPr id="3" name="Содержимое 2"/>
          <p:cNvSpPr>
            <a:spLocks noGrp="1"/>
          </p:cNvSpPr>
          <p:nvPr>
            <p:ph idx="1"/>
          </p:nvPr>
        </p:nvSpPr>
        <p:spPr>
          <a:xfrm>
            <a:off x="971600" y="2060848"/>
            <a:ext cx="6347714" cy="3880773"/>
          </a:xfrm>
        </p:spPr>
        <p:txBody>
          <a:bodyPr/>
          <a:lstStyle/>
          <a:p>
            <a:pPr marL="514350" indent="-514350">
              <a:buFont typeface="+mj-lt"/>
              <a:buAutoNum type="arabicPeriod"/>
            </a:pPr>
            <a:r>
              <a:rPr lang="en-US" dirty="0">
                <a:solidFill>
                  <a:srgbClr val="1D02BE"/>
                </a:solidFill>
                <a:hlinkClick r:id="rId2">
                  <a:extLst>
                    <a:ext uri="{A12FA001-AC4F-418D-AE19-62706E023703}">
                      <ahyp:hlinkClr xmlns:ahyp="http://schemas.microsoft.com/office/drawing/2018/hyperlinkcolor" xmlns="" val="tx"/>
                    </a:ext>
                  </a:extLst>
                </a:hlinkClick>
              </a:rPr>
              <a:t>https://elib.bsu.by/bitstream/123456789/211198/1/350-354.pdf</a:t>
            </a:r>
            <a:endParaRPr lang="kk-KZ" dirty="0">
              <a:solidFill>
                <a:srgbClr val="1D02BE"/>
              </a:solidFill>
            </a:endParaRPr>
          </a:p>
          <a:p>
            <a:pPr marL="514350" indent="-514350">
              <a:buFont typeface="+mj-lt"/>
              <a:buAutoNum type="arabicPeriod"/>
            </a:pPr>
            <a:r>
              <a:rPr lang="en-US" dirty="0">
                <a:solidFill>
                  <a:srgbClr val="1D02BE"/>
                </a:solidFill>
                <a:hlinkClick r:id="rId3">
                  <a:extLst>
                    <a:ext uri="{A12FA001-AC4F-418D-AE19-62706E023703}">
                      <ahyp:hlinkClr xmlns:ahyp="http://schemas.microsoft.com/office/drawing/2018/hyperlinkcolor" xmlns="" val="tx"/>
                    </a:ext>
                  </a:extLst>
                </a:hlinkClick>
              </a:rPr>
              <a:t>https://bilim-all.kz/article/11379-X-Y-Z---urpaqtar-teoriyasy--Z--buyn-okilderin-oqytu-maselesi</a:t>
            </a:r>
            <a:endParaRPr lang="kk-KZ" dirty="0">
              <a:solidFill>
                <a:srgbClr val="1D02BE"/>
              </a:solidFill>
            </a:endParaRPr>
          </a:p>
          <a:p>
            <a:pPr marL="514350" indent="-514350">
              <a:buFont typeface="+mj-lt"/>
              <a:buAutoNum type="arabicPeriod"/>
            </a:pPr>
            <a:r>
              <a:rPr lang="en-US" dirty="0">
                <a:solidFill>
                  <a:srgbClr val="1D02BE"/>
                </a:solidFill>
                <a:hlinkClick r:id="rId4">
                  <a:extLst>
                    <a:ext uri="{A12FA001-AC4F-418D-AE19-62706E023703}">
                      <ahyp:hlinkClr xmlns:ahyp="http://schemas.microsoft.com/office/drawing/2018/hyperlinkcolor" xmlns="" val="tx"/>
                    </a:ext>
                  </a:extLst>
                </a:hlinkClick>
              </a:rPr>
              <a:t>https://massaget.kz/layfstayl/madeniet/55545/</a:t>
            </a:r>
            <a:endParaRPr lang="ru-RU" dirty="0">
              <a:solidFill>
                <a:srgbClr val="1D02BE"/>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09598" y="2357430"/>
            <a:ext cx="7105673" cy="1285884"/>
          </a:xfrm>
        </p:spPr>
        <p:txBody>
          <a:bodyPr>
            <a:normAutofit/>
          </a:bodyPr>
          <a:lstStyle/>
          <a:p>
            <a:pPr algn="ctr">
              <a:buNone/>
            </a:pPr>
            <a:r>
              <a:rPr lang="kk-KZ" sz="4000" b="1" dirty="0" smtClean="0">
                <a:ln w="18000">
                  <a:solidFill>
                    <a:schemeClr val="accent1">
                      <a:lumMod val="75000"/>
                    </a:schemeClr>
                  </a:solidFill>
                  <a:prstDash val="solid"/>
                  <a:miter lim="800000"/>
                </a:ln>
                <a:solidFill>
                  <a:schemeClr val="accent2">
                    <a:lumMod val="75000"/>
                  </a:schemeClr>
                </a:solidFill>
                <a:effectLst>
                  <a:outerShdw blurRad="25500" dist="23000" dir="7020000" algn="tl">
                    <a:srgbClr val="000000">
                      <a:alpha val="50000"/>
                    </a:srgbClr>
                  </a:outerShdw>
                </a:effectLst>
              </a:rPr>
              <a:t>Назарларыңызға рахмет!</a:t>
            </a:r>
            <a:endParaRPr lang="ru-RU" sz="4000" dirty="0">
              <a:ln w="18000">
                <a:solidFill>
                  <a:schemeClr val="accent1">
                    <a:lumMod val="75000"/>
                  </a:schemeClr>
                </a:solidFill>
                <a:prstDash val="solid"/>
                <a:miter lim="800000"/>
              </a:ln>
              <a:solidFill>
                <a:schemeClr val="accent2">
                  <a:lumMod val="75000"/>
                </a:schemeClr>
              </a:solidFill>
            </a:endParaRPr>
          </a:p>
        </p:txBody>
      </p:sp>
    </p:spTree>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89</TotalTime>
  <Words>639</Words>
  <Application>Microsoft Office PowerPoint</Application>
  <PresentationFormat>Экран (4:3)</PresentationFormat>
  <Paragraphs>77</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Аспект</vt:lpstr>
      <vt:lpstr>Z ұрпақ: оқыту және тәрбиелеудегі психологиялық қиындықтар</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Сондықтан енді осы буын өкілдеріне қалай тәрбие, білім беретініміз туралы айтайық </vt:lpstr>
      <vt:lpstr>Слайд 19</vt:lpstr>
      <vt:lpstr>Слайд 20</vt:lpstr>
      <vt:lpstr>Слайд 21</vt:lpstr>
      <vt:lpstr>Слайд 22</vt:lpstr>
      <vt:lpstr>Слайд 23</vt:lpstr>
      <vt:lpstr>Педагогикалық жұмыста «зеттермен» кейбір ерекшеліктерді ескерген жөн </vt:lpstr>
      <vt:lpstr>Педагогикалық жұмыста «зеттермен» кейбір ерекшеліктерді ескерген жөн </vt:lpstr>
      <vt:lpstr>Педагогикалық жұмыста «зеттермен» кейбір ерекшеліктерді ескерген жөн </vt:lpstr>
      <vt:lpstr>Педагогикалық жұмыста «зеттермен» кейбір ерекшеліктерді ескерген жөн</vt:lpstr>
      <vt:lpstr>Z  ұрпағының балаларын  тәрбиелеуде басты назарда ұсталатын ақпарат:   </vt:lpstr>
      <vt:lpstr>Слайд 29</vt:lpstr>
      <vt:lpstr>Кері байланыс</vt:lpstr>
      <vt:lpstr>Пайдаланылған сілтемелер</vt:lpstr>
      <vt:lpstr>Слайд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 ұрпақ: оқыту және тәрбиелеудегі психологиялық қиындықтар</dc:title>
  <dc:creator>Пермеғали Жасұлан</dc:creator>
  <cp:lastModifiedBy>User</cp:lastModifiedBy>
  <cp:revision>17</cp:revision>
  <dcterms:created xsi:type="dcterms:W3CDTF">2020-11-10T17:08:28Z</dcterms:created>
  <dcterms:modified xsi:type="dcterms:W3CDTF">2020-11-11T05:30:17Z</dcterms:modified>
</cp:coreProperties>
</file>