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4" r:id="rId4"/>
    <p:sldId id="272" r:id="rId5"/>
    <p:sldId id="273" r:id="rId6"/>
    <p:sldId id="297" r:id="rId7"/>
    <p:sldId id="298" r:id="rId8"/>
    <p:sldId id="299" r:id="rId9"/>
    <p:sldId id="258" r:id="rId10"/>
    <p:sldId id="276" r:id="rId11"/>
    <p:sldId id="516" r:id="rId12"/>
    <p:sldId id="278" r:id="rId13"/>
    <p:sldId id="277" r:id="rId14"/>
    <p:sldId id="268" r:id="rId15"/>
    <p:sldId id="281" r:id="rId16"/>
    <p:sldId id="269" r:id="rId17"/>
    <p:sldId id="271" r:id="rId18"/>
    <p:sldId id="293" r:id="rId19"/>
    <p:sldId id="283" r:id="rId20"/>
    <p:sldId id="296" r:id="rId21"/>
    <p:sldId id="264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6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76005" autoAdjust="0"/>
  </p:normalViewPr>
  <p:slideViewPr>
    <p:cSldViewPr snapToGrid="0">
      <p:cViewPr varScale="1">
        <p:scale>
          <a:sx n="56" d="100"/>
          <a:sy n="56" d="100"/>
        </p:scale>
        <p:origin x="1302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48D46D-8F8D-446B-9327-DEEC68C269C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8C822D-2270-43A3-88DD-CDE073744B00}">
      <dgm:prSet phldrT="[Текст]" custT="1"/>
      <dgm:spPr>
        <a:solidFill>
          <a:schemeClr val="accent4">
            <a:lumMod val="5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ШЫҒАРЫП ТАСТАУ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баланы</a:t>
          </a:r>
          <a:r>
            <a:rPr lang="ru-RU" sz="2000" kern="1200" dirty="0"/>
            <a:t> </a:t>
          </a:r>
          <a:r>
            <a:rPr lang="ru-RU" sz="2000" kern="1200" dirty="0" err="1"/>
            <a:t>барлық</a:t>
          </a:r>
          <a:r>
            <a:rPr lang="ru-RU" sz="2000" kern="1200" dirty="0"/>
            <a:t> </a:t>
          </a:r>
          <a:r>
            <a:rPr lang="ru-RU" sz="2000" kern="1200" dirty="0" err="1"/>
            <a:t>ортақ</a:t>
          </a:r>
          <a:r>
            <a:rPr lang="ru-RU" sz="2000" kern="1200" dirty="0"/>
            <a:t> онлайн</a:t>
          </a:r>
          <a:r>
            <a:rPr lang="en-GB" sz="2000" kern="1200" dirty="0"/>
            <a:t>-</a:t>
          </a:r>
          <a:r>
            <a:rPr lang="kk-KZ" sz="2000" kern="1200" dirty="0"/>
            <a:t>әңгімелерден шығарып тастау</a:t>
          </a:r>
          <a:endParaRPr lang="ru-RU" sz="2000" kern="1200" dirty="0"/>
        </a:p>
        <a:p>
          <a:pPr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gm:t>
    </dgm:pt>
    <dgm:pt modelId="{E6F446AE-55F1-4025-9FB7-318400BD3D1A}" type="parTrans" cxnId="{0E686B81-601D-4216-9C11-E7664F0BF16C}">
      <dgm:prSet/>
      <dgm:spPr/>
      <dgm:t>
        <a:bodyPr/>
        <a:lstStyle/>
        <a:p>
          <a:endParaRPr lang="ru-RU" sz="2000"/>
        </a:p>
      </dgm:t>
    </dgm:pt>
    <dgm:pt modelId="{5E2DD943-5F3F-4FE3-8874-34CE6BA3FC06}" type="sibTrans" cxnId="{0E686B81-601D-4216-9C11-E7664F0BF16C}">
      <dgm:prSet/>
      <dgm:spPr/>
      <dgm:t>
        <a:bodyPr/>
        <a:lstStyle/>
        <a:p>
          <a:endParaRPr lang="ru-RU" sz="2000"/>
        </a:p>
      </dgm:t>
    </dgm:pt>
    <dgm:pt modelId="{D017DA28-914E-4834-8A05-59B05EF8F7B2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ХЕЙТИНГ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нақты</a:t>
          </a:r>
          <a:r>
            <a:rPr lang="ru-RU" sz="2000" kern="1200" dirty="0"/>
            <a:t> </a:t>
          </a:r>
          <a:r>
            <a:rPr lang="ru-RU" sz="2000" kern="1200" dirty="0" err="1"/>
            <a:t>бір</a:t>
          </a:r>
          <a:r>
            <a:rPr lang="ru-RU" sz="2000" kern="1200" dirty="0"/>
            <a:t> </a:t>
          </a:r>
          <a:r>
            <a:rPr lang="ru-RU" sz="2000" kern="1200" dirty="0" err="1"/>
            <a:t>адамға</a:t>
          </a:r>
          <a:r>
            <a:rPr lang="ru-RU" sz="2000" kern="1200" dirty="0"/>
            <a:t> </a:t>
          </a:r>
          <a:r>
            <a:rPr lang="ru-RU" sz="2000" kern="1200" dirty="0" err="1"/>
            <a:t>бағытталған</a:t>
          </a:r>
          <a:r>
            <a:rPr lang="ru-RU" sz="2000" kern="1200" dirty="0"/>
            <a:t> комментарий және </a:t>
          </a:r>
          <a:r>
            <a:rPr lang="ru-RU" sz="2000" kern="1200" dirty="0" err="1"/>
            <a:t>хабарлама</a:t>
          </a:r>
          <a:r>
            <a:rPr lang="ru-RU" sz="2000" kern="1200" dirty="0"/>
            <a:t> </a:t>
          </a:r>
          <a:r>
            <a:rPr lang="ru-RU" sz="2000" kern="1200" dirty="0" err="1"/>
            <a:t>түріндегі</a:t>
          </a:r>
          <a:r>
            <a:rPr lang="ru-RU" sz="2000" kern="1200" dirty="0"/>
            <a:t> </a:t>
          </a:r>
          <a:r>
            <a:rPr lang="ru-RU" sz="2000" kern="1200" dirty="0" err="1"/>
            <a:t>негізсіз</a:t>
          </a:r>
          <a:r>
            <a:rPr lang="ru-RU" sz="2000" kern="1200" dirty="0"/>
            <a:t> сын </a:t>
          </a:r>
          <a:r>
            <a:rPr lang="ru-RU" sz="2000" kern="1200" dirty="0" err="1"/>
            <a:t>айту</a:t>
          </a:r>
          <a:endParaRPr lang="ru-RU" sz="2000" kern="1200" dirty="0"/>
        </a:p>
      </dgm:t>
    </dgm:pt>
    <dgm:pt modelId="{05F49494-DC87-49C3-AD4F-C91C1F288C4B}" type="parTrans" cxnId="{75EAE155-BA0D-48BB-80EC-24689BBD29FB}">
      <dgm:prSet/>
      <dgm:spPr/>
      <dgm:t>
        <a:bodyPr/>
        <a:lstStyle/>
        <a:p>
          <a:endParaRPr lang="ru-RU" sz="2000"/>
        </a:p>
      </dgm:t>
    </dgm:pt>
    <dgm:pt modelId="{F3FC4D27-E32D-40A1-B4FA-AC7D076424B6}" type="sibTrans" cxnId="{75EAE155-BA0D-48BB-80EC-24689BBD29FB}">
      <dgm:prSet/>
      <dgm:spPr/>
      <dgm:t>
        <a:bodyPr/>
        <a:lstStyle/>
        <a:p>
          <a:endParaRPr lang="ru-RU" sz="2000"/>
        </a:p>
      </dgm:t>
    </dgm:pt>
    <dgm:pt modelId="{E6722CF8-B136-4F83-933C-2322C937883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КИБЕРСТАЛКИНГ</a:t>
          </a:r>
          <a:r>
            <a:rPr lang="ru-RU" sz="2000" kern="1200" dirty="0"/>
            <a:t> 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құрбанды</a:t>
          </a:r>
          <a:r>
            <a:rPr lang="ru-RU" sz="2000" kern="1200" dirty="0"/>
            <a:t> </a:t>
          </a:r>
          <a:r>
            <a:rPr lang="ru-RU" sz="2000" kern="1200" dirty="0" err="1"/>
            <a:t>қуадалау</a:t>
          </a:r>
          <a:r>
            <a:rPr lang="ru-RU" sz="2000" kern="1200" dirty="0"/>
            <a:t> </a:t>
          </a:r>
          <a:r>
            <a:rPr lang="ru-RU" sz="2000" kern="1200" dirty="0" err="1"/>
            <a:t>мақсатымен</a:t>
          </a:r>
          <a:r>
            <a:rPr lang="ru-RU" sz="2000" kern="1200" dirty="0"/>
            <a:t> </a:t>
          </a:r>
          <a:r>
            <a:rPr lang="ru-RU" sz="2000" kern="1200" dirty="0" err="1"/>
            <a:t>гаджеттерді</a:t>
          </a:r>
          <a:r>
            <a:rPr lang="ru-RU" sz="2000" kern="1200" dirty="0"/>
            <a:t> </a:t>
          </a:r>
          <a:r>
            <a:rPr lang="ru-RU" sz="2000" kern="1200" dirty="0" err="1"/>
            <a:t>пайдалану</a:t>
          </a:r>
          <a:r>
            <a:rPr lang="ru-RU" sz="2000" kern="1200" dirty="0"/>
            <a:t>, </a:t>
          </a:r>
          <a:r>
            <a:rPr lang="ru-RU" sz="2000" kern="1200" dirty="0" err="1"/>
            <a:t>құрбанға</a:t>
          </a:r>
          <a:r>
            <a:rPr lang="ru-RU" sz="2000" kern="1200" dirty="0"/>
            <a:t> және </a:t>
          </a:r>
          <a:r>
            <a:rPr lang="ru-RU" sz="2000" kern="1200" dirty="0" err="1"/>
            <a:t>оның</a:t>
          </a:r>
          <a:r>
            <a:rPr lang="ru-RU" sz="2000" kern="1200" dirty="0"/>
            <a:t> </a:t>
          </a:r>
          <a:r>
            <a:rPr lang="ru-RU" sz="2000" kern="1200" dirty="0" err="1"/>
            <a:t>отбасы</a:t>
          </a:r>
          <a:r>
            <a:rPr lang="ru-RU" sz="2000" kern="1200" dirty="0"/>
            <a:t> </a:t>
          </a:r>
          <a:r>
            <a:rPr lang="ru-RU" sz="2000" kern="1200" dirty="0" err="1"/>
            <a:t>мүшелеріне</a:t>
          </a:r>
          <a:r>
            <a:rPr lang="ru-RU" sz="2000" kern="1200" dirty="0"/>
            <a:t> </a:t>
          </a:r>
          <a:r>
            <a:rPr lang="ru-RU" sz="2000" kern="1200" dirty="0" err="1"/>
            <a:t>үздіксіз</a:t>
          </a:r>
          <a:r>
            <a:rPr lang="ru-RU" sz="2000" kern="1200" dirty="0"/>
            <a:t> </a:t>
          </a:r>
          <a:r>
            <a:rPr lang="ru-RU" sz="2000" kern="1200" dirty="0" err="1"/>
            <a:t>қоқан</a:t>
          </a:r>
          <a:r>
            <a:rPr lang="en-GB" sz="2000" kern="1200" dirty="0"/>
            <a:t>-</a:t>
          </a:r>
          <a:r>
            <a:rPr lang="kk-KZ" sz="2000" kern="1200" dirty="0"/>
            <a:t>лоқы көрсету</a:t>
          </a:r>
          <a:endParaRPr lang="ru-RU" sz="2000" kern="1200" dirty="0"/>
        </a:p>
      </dgm:t>
    </dgm:pt>
    <dgm:pt modelId="{0F34E7BC-8E7F-43C4-BAD0-CE05E5F37886}" type="parTrans" cxnId="{8B3EBAFC-B6BA-45E3-AA1B-D1E858719203}">
      <dgm:prSet/>
      <dgm:spPr/>
      <dgm:t>
        <a:bodyPr/>
        <a:lstStyle/>
        <a:p>
          <a:endParaRPr lang="ru-RU" sz="2000"/>
        </a:p>
      </dgm:t>
    </dgm:pt>
    <dgm:pt modelId="{3026C28B-8BA4-4059-A098-91EA1A7E3901}" type="sibTrans" cxnId="{8B3EBAFC-B6BA-45E3-AA1B-D1E858719203}">
      <dgm:prSet/>
      <dgm:spPr/>
      <dgm:t>
        <a:bodyPr/>
        <a:lstStyle/>
        <a:p>
          <a:endParaRPr lang="ru-RU" sz="2000"/>
        </a:p>
      </dgm:t>
    </dgm:pt>
    <dgm:pt modelId="{B0A057E1-6314-4831-97B6-583B2F6CCF3B}">
      <dgm:prSet phldrT="[Текст]" custT="1"/>
      <dgm:spPr>
        <a:solidFill>
          <a:srgbClr val="4472C4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ТРОЛЛИНГ</a:t>
          </a:r>
          <a:endParaRPr lang="ru-RU" sz="2000" b="1" u="sng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құрбанды</a:t>
          </a:r>
          <a:r>
            <a:rPr lang="ru-RU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келемеждеу</a:t>
          </a:r>
          <a:r>
            <a:rPr lang="ru-RU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мақсатымен</a:t>
          </a:r>
          <a:r>
            <a:rPr lang="ru-RU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веб</a:t>
          </a:r>
          <a:r>
            <a:rPr lang="en-GB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-</a:t>
          </a:r>
          <a:r>
            <a:rPr lang="kk-KZ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сайттарда, әлеуметтік желілердің парақшаларында агрессияға толы ақпарат жариялау </a:t>
          </a:r>
          <a:endParaRPr lang="ru-RU" sz="20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28EC104D-CAFA-4044-A5B6-CA88FD1B9ED4}" type="parTrans" cxnId="{8BFB5367-5E90-49AE-8BCA-4FD225704938}">
      <dgm:prSet/>
      <dgm:spPr/>
      <dgm:t>
        <a:bodyPr/>
        <a:lstStyle/>
        <a:p>
          <a:endParaRPr lang="ru-RU" sz="2000"/>
        </a:p>
      </dgm:t>
    </dgm:pt>
    <dgm:pt modelId="{04B9E7AD-0668-4B58-AB4C-D2CE0AC20B27}" type="sibTrans" cxnId="{8BFB5367-5E90-49AE-8BCA-4FD225704938}">
      <dgm:prSet/>
      <dgm:spPr/>
      <dgm:t>
        <a:bodyPr/>
        <a:lstStyle/>
        <a:p>
          <a:endParaRPr lang="ru-RU" sz="2000"/>
        </a:p>
      </dgm:t>
    </dgm:pt>
    <dgm:pt modelId="{C151851B-8ECE-4853-971C-96193D47FB24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ГРИФИНГ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басқалардың</a:t>
          </a:r>
          <a:r>
            <a:rPr lang="ru-RU" sz="2000" kern="1200" dirty="0"/>
            <a:t> </a:t>
          </a:r>
          <a:r>
            <a:rPr lang="ru-RU" sz="2000" kern="1200" dirty="0" err="1"/>
            <a:t>ойыннан</a:t>
          </a:r>
          <a:r>
            <a:rPr lang="ru-RU" sz="2000" kern="1200" dirty="0"/>
            <a:t> </a:t>
          </a:r>
          <a:r>
            <a:rPr lang="ru-RU" sz="2000" kern="1200" dirty="0" err="1"/>
            <a:t>рахат</a:t>
          </a:r>
          <a:r>
            <a:rPr lang="ru-RU" sz="2000" kern="1200" dirty="0"/>
            <a:t> </a:t>
          </a:r>
          <a:r>
            <a:rPr lang="ru-RU" sz="2000" kern="1200" dirty="0" err="1"/>
            <a:t>алуына</a:t>
          </a:r>
          <a:r>
            <a:rPr lang="ru-RU" sz="2000" kern="1200" dirty="0"/>
            <a:t> </a:t>
          </a:r>
          <a:r>
            <a:rPr lang="ru-RU" sz="2000" kern="1200" dirty="0" err="1"/>
            <a:t>кедергі</a:t>
          </a:r>
          <a:r>
            <a:rPr lang="ru-RU" sz="2000" kern="1200" dirty="0"/>
            <a:t> </a:t>
          </a:r>
          <a:r>
            <a:rPr lang="ru-RU" sz="2000" kern="1200" dirty="0" err="1"/>
            <a:t>жасау</a:t>
          </a:r>
          <a:r>
            <a:rPr lang="ru-RU" sz="2000" kern="1200" dirty="0"/>
            <a:t> </a:t>
          </a:r>
          <a:r>
            <a:rPr lang="ru-RU" sz="2000" kern="1200" dirty="0" err="1"/>
            <a:t>мақсатымен</a:t>
          </a:r>
          <a:r>
            <a:rPr lang="ru-RU" sz="2000" kern="1200" dirty="0"/>
            <a:t> онлайн </a:t>
          </a:r>
          <a:r>
            <a:rPr lang="ru-RU" sz="2000" kern="1200" dirty="0" err="1"/>
            <a:t>ойындарда</a:t>
          </a:r>
          <a:r>
            <a:rPr lang="ru-RU" sz="2000" kern="1200" dirty="0"/>
            <a:t> онлайн </a:t>
          </a:r>
          <a:r>
            <a:rPr lang="ru-RU" sz="2000" kern="1200" dirty="0" err="1"/>
            <a:t>ойыншыларды</a:t>
          </a:r>
          <a:r>
            <a:rPr lang="ru-RU" sz="2000" kern="1200" dirty="0"/>
            <a:t> </a:t>
          </a:r>
          <a:r>
            <a:rPr lang="ru-RU" sz="2000" kern="1200" dirty="0" err="1"/>
            <a:t>қудалау</a:t>
          </a:r>
          <a:endParaRPr lang="ru-RU" sz="2000" kern="1200" dirty="0"/>
        </a:p>
      </dgm:t>
    </dgm:pt>
    <dgm:pt modelId="{AAE48F3C-6AF4-4235-83B6-8C130636BDE1}" type="parTrans" cxnId="{88EC40D2-85BB-4B5D-A392-AE0AF76E8E23}">
      <dgm:prSet/>
      <dgm:spPr/>
      <dgm:t>
        <a:bodyPr/>
        <a:lstStyle/>
        <a:p>
          <a:endParaRPr lang="ru-RU" sz="2000"/>
        </a:p>
      </dgm:t>
    </dgm:pt>
    <dgm:pt modelId="{86645B29-55E8-4CA7-B877-470FF648B363}" type="sibTrans" cxnId="{88EC40D2-85BB-4B5D-A392-AE0AF76E8E23}">
      <dgm:prSet/>
      <dgm:spPr/>
      <dgm:t>
        <a:bodyPr/>
        <a:lstStyle/>
        <a:p>
          <a:endParaRPr lang="ru-RU" sz="2000"/>
        </a:p>
      </dgm:t>
    </dgm:pt>
    <dgm:pt modelId="{0FCC6C74-A257-4460-8149-E819AAB60733}">
      <dgm:prSet custT="1"/>
      <dgm:spPr>
        <a:solidFill>
          <a:srgbClr val="C0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СЕКСТИНГ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жалаңаш</a:t>
          </a:r>
          <a:r>
            <a:rPr lang="ru-RU" sz="2000" kern="1200" dirty="0"/>
            <a:t> және </a:t>
          </a:r>
          <a:r>
            <a:rPr lang="ru-RU" sz="2000" kern="1200" dirty="0" err="1"/>
            <a:t>жартылай</a:t>
          </a:r>
          <a:r>
            <a:rPr lang="ru-RU" sz="2000" kern="1200" dirty="0"/>
            <a:t> </a:t>
          </a:r>
          <a:r>
            <a:rPr lang="ru-RU" sz="2000" kern="1200" dirty="0" err="1"/>
            <a:t>жалаңаш</a:t>
          </a:r>
          <a:r>
            <a:rPr lang="ru-RU" sz="2000" kern="1200" dirty="0"/>
            <a:t> </a:t>
          </a:r>
          <a:r>
            <a:rPr lang="ru-RU" sz="2000" kern="1200" dirty="0" err="1"/>
            <a:t>адамдар</a:t>
          </a:r>
          <a:r>
            <a:rPr lang="ru-RU" sz="2000" kern="1200" dirty="0"/>
            <a:t> бар фото және </a:t>
          </a:r>
          <a:r>
            <a:rPr lang="ru-RU" sz="2000" kern="1200" dirty="0" err="1"/>
            <a:t>бейнематериалдарды</a:t>
          </a:r>
          <a:r>
            <a:rPr lang="ru-RU" sz="2000" kern="1200" dirty="0"/>
            <a:t> </a:t>
          </a:r>
          <a:r>
            <a:rPr lang="ru-RU" sz="2000" kern="1200" dirty="0" err="1"/>
            <a:t>жіберу</a:t>
          </a:r>
          <a:r>
            <a:rPr lang="ru-RU" sz="2000" kern="1200" dirty="0"/>
            <a:t> </a:t>
          </a:r>
          <a:r>
            <a:rPr lang="ru-RU" sz="2000" kern="1200" dirty="0" err="1"/>
            <a:t>немесе</a:t>
          </a:r>
          <a:r>
            <a:rPr lang="ru-RU" sz="2000" kern="1200" dirty="0"/>
            <a:t> </a:t>
          </a:r>
          <a:r>
            <a:rPr lang="ru-RU" sz="2000" kern="1200" dirty="0" err="1"/>
            <a:t>жариялау</a:t>
          </a:r>
          <a:r>
            <a:rPr lang="ru-RU" sz="2000" kern="1200" dirty="0"/>
            <a:t> </a:t>
          </a:r>
        </a:p>
      </dgm:t>
    </dgm:pt>
    <dgm:pt modelId="{3FC0E960-21F7-4BB7-9E95-E7F9A6A25BA7}" type="parTrans" cxnId="{6F68BA59-ABF8-49AF-9A28-E4F0328E2EBD}">
      <dgm:prSet/>
      <dgm:spPr/>
      <dgm:t>
        <a:bodyPr/>
        <a:lstStyle/>
        <a:p>
          <a:endParaRPr lang="ru-RU" sz="2000"/>
        </a:p>
      </dgm:t>
    </dgm:pt>
    <dgm:pt modelId="{1BB6AB6B-BCF2-4FA9-8DCC-BABC00198974}" type="sibTrans" cxnId="{6F68BA59-ABF8-49AF-9A28-E4F0328E2EBD}">
      <dgm:prSet/>
      <dgm:spPr/>
      <dgm:t>
        <a:bodyPr/>
        <a:lstStyle/>
        <a:p>
          <a:endParaRPr lang="ru-RU" sz="2000"/>
        </a:p>
      </dgm:t>
    </dgm:pt>
    <dgm:pt modelId="{BACB3423-CA7D-4D4A-8C8B-87C40C69A5AD}" type="pres">
      <dgm:prSet presAssocID="{D848D46D-8F8D-446B-9327-DEEC68C269C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5F98FE-E56A-466C-B3E1-0AABBAEB1E73}" type="pres">
      <dgm:prSet presAssocID="{D58C822D-2270-43A3-88DD-CDE073744B00}" presName="node" presStyleLbl="node1" presStyleIdx="0" presStyleCnt="6" custScaleY="887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9F92F-38F0-4DA2-8743-99C010856A22}" type="pres">
      <dgm:prSet presAssocID="{5E2DD943-5F3F-4FE3-8874-34CE6BA3FC06}" presName="sibTrans" presStyleCnt="0"/>
      <dgm:spPr/>
    </dgm:pt>
    <dgm:pt modelId="{92773C7F-6FBA-498D-A7DA-89EDE7F07B24}" type="pres">
      <dgm:prSet presAssocID="{D017DA28-914E-4834-8A05-59B05EF8F7B2}" presName="node" presStyleLbl="node1" presStyleIdx="1" presStyleCnt="6" custScaleY="887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12D225-126C-40CC-A1A0-88C4B8A91C72}" type="pres">
      <dgm:prSet presAssocID="{F3FC4D27-E32D-40A1-B4FA-AC7D076424B6}" presName="sibTrans" presStyleCnt="0"/>
      <dgm:spPr/>
    </dgm:pt>
    <dgm:pt modelId="{384124D8-F0FD-4DE0-A37D-555496B9101E}" type="pres">
      <dgm:prSet presAssocID="{E6722CF8-B136-4F83-933C-2322C9378830}" presName="node" presStyleLbl="node1" presStyleIdx="2" presStyleCnt="6" custScaleY="887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3C63B8-F9D0-4922-A4DC-5B71116256BA}" type="pres">
      <dgm:prSet presAssocID="{3026C28B-8BA4-4059-A098-91EA1A7E3901}" presName="sibTrans" presStyleCnt="0"/>
      <dgm:spPr/>
    </dgm:pt>
    <dgm:pt modelId="{87918AAD-B335-4BBE-B4D6-E045F9CFBA5A}" type="pres">
      <dgm:prSet presAssocID="{B0A057E1-6314-4831-97B6-583B2F6CCF3B}" presName="node" presStyleLbl="node1" presStyleIdx="3" presStyleCnt="6">
        <dgm:presLayoutVars>
          <dgm:bulletEnabled val="1"/>
        </dgm:presLayoutVars>
      </dgm:prSet>
      <dgm:spPr>
        <a:xfrm>
          <a:off x="83522" y="2317566"/>
          <a:ext cx="3659909" cy="2195945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45B5F7F0-216E-4FA4-B182-FC5371CBD794}" type="pres">
      <dgm:prSet presAssocID="{04B9E7AD-0668-4B58-AB4C-D2CE0AC20B27}" presName="sibTrans" presStyleCnt="0"/>
      <dgm:spPr/>
    </dgm:pt>
    <dgm:pt modelId="{A7A5B0E8-DC9F-4777-81E2-2A651585796B}" type="pres">
      <dgm:prSet presAssocID="{C151851B-8ECE-4853-971C-96193D47FB2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CF5AB-2855-4019-996A-4FC7C1424033}" type="pres">
      <dgm:prSet presAssocID="{86645B29-55E8-4CA7-B877-470FF648B363}" presName="sibTrans" presStyleCnt="0"/>
      <dgm:spPr/>
    </dgm:pt>
    <dgm:pt modelId="{96B06CD3-0076-41FE-B76C-6A659579BBB5}" type="pres">
      <dgm:prSet presAssocID="{0FCC6C74-A257-4460-8149-E819AAB6073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0304CC-92D6-42F1-A397-5C6E08EB9419}" type="presOf" srcId="{E6722CF8-B136-4F83-933C-2322C9378830}" destId="{384124D8-F0FD-4DE0-A37D-555496B9101E}" srcOrd="0" destOrd="0" presId="urn:microsoft.com/office/officeart/2005/8/layout/default"/>
    <dgm:cxn modelId="{8BFB5367-5E90-49AE-8BCA-4FD225704938}" srcId="{D848D46D-8F8D-446B-9327-DEEC68C269C1}" destId="{B0A057E1-6314-4831-97B6-583B2F6CCF3B}" srcOrd="3" destOrd="0" parTransId="{28EC104D-CAFA-4044-A5B6-CA88FD1B9ED4}" sibTransId="{04B9E7AD-0668-4B58-AB4C-D2CE0AC20B27}"/>
    <dgm:cxn modelId="{F2C03825-5066-4388-AB7B-17B6DB62C22D}" type="presOf" srcId="{0FCC6C74-A257-4460-8149-E819AAB60733}" destId="{96B06CD3-0076-41FE-B76C-6A659579BBB5}" srcOrd="0" destOrd="0" presId="urn:microsoft.com/office/officeart/2005/8/layout/default"/>
    <dgm:cxn modelId="{0E686B81-601D-4216-9C11-E7664F0BF16C}" srcId="{D848D46D-8F8D-446B-9327-DEEC68C269C1}" destId="{D58C822D-2270-43A3-88DD-CDE073744B00}" srcOrd="0" destOrd="0" parTransId="{E6F446AE-55F1-4025-9FB7-318400BD3D1A}" sibTransId="{5E2DD943-5F3F-4FE3-8874-34CE6BA3FC06}"/>
    <dgm:cxn modelId="{8B3EBAFC-B6BA-45E3-AA1B-D1E858719203}" srcId="{D848D46D-8F8D-446B-9327-DEEC68C269C1}" destId="{E6722CF8-B136-4F83-933C-2322C9378830}" srcOrd="2" destOrd="0" parTransId="{0F34E7BC-8E7F-43C4-BAD0-CE05E5F37886}" sibTransId="{3026C28B-8BA4-4059-A098-91EA1A7E3901}"/>
    <dgm:cxn modelId="{5EA86B58-4561-43AD-B300-CF2E88D04F3B}" type="presOf" srcId="{D848D46D-8F8D-446B-9327-DEEC68C269C1}" destId="{BACB3423-CA7D-4D4A-8C8B-87C40C69A5AD}" srcOrd="0" destOrd="0" presId="urn:microsoft.com/office/officeart/2005/8/layout/default"/>
    <dgm:cxn modelId="{C8CFD8BB-BE56-46CB-AFBB-1CC7EC7BD0E3}" type="presOf" srcId="{C151851B-8ECE-4853-971C-96193D47FB24}" destId="{A7A5B0E8-DC9F-4777-81E2-2A651585796B}" srcOrd="0" destOrd="0" presId="urn:microsoft.com/office/officeart/2005/8/layout/default"/>
    <dgm:cxn modelId="{6F68BA59-ABF8-49AF-9A28-E4F0328E2EBD}" srcId="{D848D46D-8F8D-446B-9327-DEEC68C269C1}" destId="{0FCC6C74-A257-4460-8149-E819AAB60733}" srcOrd="5" destOrd="0" parTransId="{3FC0E960-21F7-4BB7-9E95-E7F9A6A25BA7}" sibTransId="{1BB6AB6B-BCF2-4FA9-8DCC-BABC00198974}"/>
    <dgm:cxn modelId="{75EAE155-BA0D-48BB-80EC-24689BBD29FB}" srcId="{D848D46D-8F8D-446B-9327-DEEC68C269C1}" destId="{D017DA28-914E-4834-8A05-59B05EF8F7B2}" srcOrd="1" destOrd="0" parTransId="{05F49494-DC87-49C3-AD4F-C91C1F288C4B}" sibTransId="{F3FC4D27-E32D-40A1-B4FA-AC7D076424B6}"/>
    <dgm:cxn modelId="{88EC40D2-85BB-4B5D-A392-AE0AF76E8E23}" srcId="{D848D46D-8F8D-446B-9327-DEEC68C269C1}" destId="{C151851B-8ECE-4853-971C-96193D47FB24}" srcOrd="4" destOrd="0" parTransId="{AAE48F3C-6AF4-4235-83B6-8C130636BDE1}" sibTransId="{86645B29-55E8-4CA7-B877-470FF648B363}"/>
    <dgm:cxn modelId="{06CB79BF-B20A-4BFB-A498-B10B728B9793}" type="presOf" srcId="{D58C822D-2270-43A3-88DD-CDE073744B00}" destId="{045F98FE-E56A-466C-B3E1-0AABBAEB1E73}" srcOrd="0" destOrd="0" presId="urn:microsoft.com/office/officeart/2005/8/layout/default"/>
    <dgm:cxn modelId="{4E091CFB-6963-421C-8252-AD4F20A328E9}" type="presOf" srcId="{B0A057E1-6314-4831-97B6-583B2F6CCF3B}" destId="{87918AAD-B335-4BBE-B4D6-E045F9CFBA5A}" srcOrd="0" destOrd="0" presId="urn:microsoft.com/office/officeart/2005/8/layout/default"/>
    <dgm:cxn modelId="{D0AF88C6-A46F-4C97-98CE-E45432D17D29}" type="presOf" srcId="{D017DA28-914E-4834-8A05-59B05EF8F7B2}" destId="{92773C7F-6FBA-498D-A7DA-89EDE7F07B24}" srcOrd="0" destOrd="0" presId="urn:microsoft.com/office/officeart/2005/8/layout/default"/>
    <dgm:cxn modelId="{6A891780-7976-49DC-B874-00E817ED2A27}" type="presParOf" srcId="{BACB3423-CA7D-4D4A-8C8B-87C40C69A5AD}" destId="{045F98FE-E56A-466C-B3E1-0AABBAEB1E73}" srcOrd="0" destOrd="0" presId="urn:microsoft.com/office/officeart/2005/8/layout/default"/>
    <dgm:cxn modelId="{1917EF53-04DE-4F9E-ACF3-61A95AF7362D}" type="presParOf" srcId="{BACB3423-CA7D-4D4A-8C8B-87C40C69A5AD}" destId="{5F59F92F-38F0-4DA2-8743-99C010856A22}" srcOrd="1" destOrd="0" presId="urn:microsoft.com/office/officeart/2005/8/layout/default"/>
    <dgm:cxn modelId="{31B21D49-FE85-4147-A130-78EBF720F32F}" type="presParOf" srcId="{BACB3423-CA7D-4D4A-8C8B-87C40C69A5AD}" destId="{92773C7F-6FBA-498D-A7DA-89EDE7F07B24}" srcOrd="2" destOrd="0" presId="urn:microsoft.com/office/officeart/2005/8/layout/default"/>
    <dgm:cxn modelId="{27E9DACC-89AF-48E5-B082-BAE5FB5CF35A}" type="presParOf" srcId="{BACB3423-CA7D-4D4A-8C8B-87C40C69A5AD}" destId="{8F12D225-126C-40CC-A1A0-88C4B8A91C72}" srcOrd="3" destOrd="0" presId="urn:microsoft.com/office/officeart/2005/8/layout/default"/>
    <dgm:cxn modelId="{884BF23A-9598-4F5A-9479-88AC44635B1E}" type="presParOf" srcId="{BACB3423-CA7D-4D4A-8C8B-87C40C69A5AD}" destId="{384124D8-F0FD-4DE0-A37D-555496B9101E}" srcOrd="4" destOrd="0" presId="urn:microsoft.com/office/officeart/2005/8/layout/default"/>
    <dgm:cxn modelId="{8AA4C16B-AB5F-46A2-B128-8B43D7726A82}" type="presParOf" srcId="{BACB3423-CA7D-4D4A-8C8B-87C40C69A5AD}" destId="{DA3C63B8-F9D0-4922-A4DC-5B71116256BA}" srcOrd="5" destOrd="0" presId="urn:microsoft.com/office/officeart/2005/8/layout/default"/>
    <dgm:cxn modelId="{F31CB5EC-5FF1-4A3F-85DA-4AF825F7CC2B}" type="presParOf" srcId="{BACB3423-CA7D-4D4A-8C8B-87C40C69A5AD}" destId="{87918AAD-B335-4BBE-B4D6-E045F9CFBA5A}" srcOrd="6" destOrd="0" presId="urn:microsoft.com/office/officeart/2005/8/layout/default"/>
    <dgm:cxn modelId="{9BD16EE4-9D3C-452B-B842-109601140ABD}" type="presParOf" srcId="{BACB3423-CA7D-4D4A-8C8B-87C40C69A5AD}" destId="{45B5F7F0-216E-4FA4-B182-FC5371CBD794}" srcOrd="7" destOrd="0" presId="urn:microsoft.com/office/officeart/2005/8/layout/default"/>
    <dgm:cxn modelId="{C5CD1AAB-1593-407B-83A4-4B92CA00671F}" type="presParOf" srcId="{BACB3423-CA7D-4D4A-8C8B-87C40C69A5AD}" destId="{A7A5B0E8-DC9F-4777-81E2-2A651585796B}" srcOrd="8" destOrd="0" presId="urn:microsoft.com/office/officeart/2005/8/layout/default"/>
    <dgm:cxn modelId="{7B6EAE98-D2CB-498B-8C0E-64CB26CAAB72}" type="presParOf" srcId="{BACB3423-CA7D-4D4A-8C8B-87C40C69A5AD}" destId="{72ACF5AB-2855-4019-996A-4FC7C1424033}" srcOrd="9" destOrd="0" presId="urn:microsoft.com/office/officeart/2005/8/layout/default"/>
    <dgm:cxn modelId="{43FF3F37-BC0E-4C10-A628-3F7D7AD49EB0}" type="presParOf" srcId="{BACB3423-CA7D-4D4A-8C8B-87C40C69A5AD}" destId="{96B06CD3-0076-41FE-B76C-6A659579BBB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5F98FE-E56A-466C-B3E1-0AABBAEB1E73}">
      <dsp:nvSpPr>
        <dsp:cNvPr id="0" name=""/>
        <dsp:cNvSpPr/>
      </dsp:nvSpPr>
      <dsp:spPr>
        <a:xfrm>
          <a:off x="83522" y="2651"/>
          <a:ext cx="3659909" cy="1948923"/>
        </a:xfrm>
        <a:prstGeom prst="rect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ШЫҒАРЫП ТАСТАУ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баланы</a:t>
          </a:r>
          <a:r>
            <a:rPr lang="ru-RU" sz="2000" kern="1200" dirty="0"/>
            <a:t> </a:t>
          </a:r>
          <a:r>
            <a:rPr lang="ru-RU" sz="2000" kern="1200" dirty="0" err="1"/>
            <a:t>барлық</a:t>
          </a:r>
          <a:r>
            <a:rPr lang="ru-RU" sz="2000" kern="1200" dirty="0"/>
            <a:t> </a:t>
          </a:r>
          <a:r>
            <a:rPr lang="ru-RU" sz="2000" kern="1200" dirty="0" err="1"/>
            <a:t>ортақ</a:t>
          </a:r>
          <a:r>
            <a:rPr lang="ru-RU" sz="2000" kern="1200" dirty="0"/>
            <a:t> онлайн</a:t>
          </a:r>
          <a:r>
            <a:rPr lang="en-GB" sz="2000" kern="1200" dirty="0"/>
            <a:t>-</a:t>
          </a:r>
          <a:r>
            <a:rPr lang="kk-KZ" sz="2000" kern="1200" dirty="0"/>
            <a:t>әңгімелерден шығарып тастау</a:t>
          </a:r>
          <a:endParaRPr lang="ru-RU" sz="2000" kern="1200" dirty="0"/>
        </a:p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83522" y="2651"/>
        <a:ext cx="3659909" cy="1948923"/>
      </dsp:txXfrm>
    </dsp:sp>
    <dsp:sp modelId="{92773C7F-6FBA-498D-A7DA-89EDE7F07B24}">
      <dsp:nvSpPr>
        <dsp:cNvPr id="0" name=""/>
        <dsp:cNvSpPr/>
      </dsp:nvSpPr>
      <dsp:spPr>
        <a:xfrm>
          <a:off x="4109423" y="2651"/>
          <a:ext cx="3659909" cy="1948923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ХЕЙТИНГ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нақты</a:t>
          </a:r>
          <a:r>
            <a:rPr lang="ru-RU" sz="2000" kern="1200" dirty="0"/>
            <a:t> </a:t>
          </a:r>
          <a:r>
            <a:rPr lang="ru-RU" sz="2000" kern="1200" dirty="0" err="1"/>
            <a:t>бір</a:t>
          </a:r>
          <a:r>
            <a:rPr lang="ru-RU" sz="2000" kern="1200" dirty="0"/>
            <a:t> </a:t>
          </a:r>
          <a:r>
            <a:rPr lang="ru-RU" sz="2000" kern="1200" dirty="0" err="1"/>
            <a:t>адамға</a:t>
          </a:r>
          <a:r>
            <a:rPr lang="ru-RU" sz="2000" kern="1200" dirty="0"/>
            <a:t> </a:t>
          </a:r>
          <a:r>
            <a:rPr lang="ru-RU" sz="2000" kern="1200" dirty="0" err="1"/>
            <a:t>бағытталған</a:t>
          </a:r>
          <a:r>
            <a:rPr lang="ru-RU" sz="2000" kern="1200" dirty="0"/>
            <a:t> комментарий және </a:t>
          </a:r>
          <a:r>
            <a:rPr lang="ru-RU" sz="2000" kern="1200" dirty="0" err="1"/>
            <a:t>хабарлама</a:t>
          </a:r>
          <a:r>
            <a:rPr lang="ru-RU" sz="2000" kern="1200" dirty="0"/>
            <a:t> </a:t>
          </a:r>
          <a:r>
            <a:rPr lang="ru-RU" sz="2000" kern="1200" dirty="0" err="1"/>
            <a:t>түріндегі</a:t>
          </a:r>
          <a:r>
            <a:rPr lang="ru-RU" sz="2000" kern="1200" dirty="0"/>
            <a:t> </a:t>
          </a:r>
          <a:r>
            <a:rPr lang="ru-RU" sz="2000" kern="1200" dirty="0" err="1"/>
            <a:t>негізсіз</a:t>
          </a:r>
          <a:r>
            <a:rPr lang="ru-RU" sz="2000" kern="1200" dirty="0"/>
            <a:t> сын </a:t>
          </a:r>
          <a:r>
            <a:rPr lang="ru-RU" sz="2000" kern="1200" dirty="0" err="1"/>
            <a:t>айту</a:t>
          </a:r>
          <a:endParaRPr lang="ru-RU" sz="2000" kern="1200" dirty="0"/>
        </a:p>
      </dsp:txBody>
      <dsp:txXfrm>
        <a:off x="4109423" y="2651"/>
        <a:ext cx="3659909" cy="1948923"/>
      </dsp:txXfrm>
    </dsp:sp>
    <dsp:sp modelId="{384124D8-F0FD-4DE0-A37D-555496B9101E}">
      <dsp:nvSpPr>
        <dsp:cNvPr id="0" name=""/>
        <dsp:cNvSpPr/>
      </dsp:nvSpPr>
      <dsp:spPr>
        <a:xfrm>
          <a:off x="8135323" y="2651"/>
          <a:ext cx="3659909" cy="1948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КИБЕРСТАЛКИНГ</a:t>
          </a:r>
          <a:r>
            <a:rPr lang="ru-RU" sz="2000" kern="1200" dirty="0"/>
            <a:t> 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құрбанды</a:t>
          </a:r>
          <a:r>
            <a:rPr lang="ru-RU" sz="2000" kern="1200" dirty="0"/>
            <a:t> </a:t>
          </a:r>
          <a:r>
            <a:rPr lang="ru-RU" sz="2000" kern="1200" dirty="0" err="1"/>
            <a:t>қуадалау</a:t>
          </a:r>
          <a:r>
            <a:rPr lang="ru-RU" sz="2000" kern="1200" dirty="0"/>
            <a:t> </a:t>
          </a:r>
          <a:r>
            <a:rPr lang="ru-RU" sz="2000" kern="1200" dirty="0" err="1"/>
            <a:t>мақсатымен</a:t>
          </a:r>
          <a:r>
            <a:rPr lang="ru-RU" sz="2000" kern="1200" dirty="0"/>
            <a:t> </a:t>
          </a:r>
          <a:r>
            <a:rPr lang="ru-RU" sz="2000" kern="1200" dirty="0" err="1"/>
            <a:t>гаджеттерді</a:t>
          </a:r>
          <a:r>
            <a:rPr lang="ru-RU" sz="2000" kern="1200" dirty="0"/>
            <a:t> </a:t>
          </a:r>
          <a:r>
            <a:rPr lang="ru-RU" sz="2000" kern="1200" dirty="0" err="1"/>
            <a:t>пайдалану</a:t>
          </a:r>
          <a:r>
            <a:rPr lang="ru-RU" sz="2000" kern="1200" dirty="0"/>
            <a:t>, </a:t>
          </a:r>
          <a:r>
            <a:rPr lang="ru-RU" sz="2000" kern="1200" dirty="0" err="1"/>
            <a:t>құрбанға</a:t>
          </a:r>
          <a:r>
            <a:rPr lang="ru-RU" sz="2000" kern="1200" dirty="0"/>
            <a:t> және </a:t>
          </a:r>
          <a:r>
            <a:rPr lang="ru-RU" sz="2000" kern="1200" dirty="0" err="1"/>
            <a:t>оның</a:t>
          </a:r>
          <a:r>
            <a:rPr lang="ru-RU" sz="2000" kern="1200" dirty="0"/>
            <a:t> </a:t>
          </a:r>
          <a:r>
            <a:rPr lang="ru-RU" sz="2000" kern="1200" dirty="0" err="1"/>
            <a:t>отбасы</a:t>
          </a:r>
          <a:r>
            <a:rPr lang="ru-RU" sz="2000" kern="1200" dirty="0"/>
            <a:t> </a:t>
          </a:r>
          <a:r>
            <a:rPr lang="ru-RU" sz="2000" kern="1200" dirty="0" err="1"/>
            <a:t>мүшелеріне</a:t>
          </a:r>
          <a:r>
            <a:rPr lang="ru-RU" sz="2000" kern="1200" dirty="0"/>
            <a:t> </a:t>
          </a:r>
          <a:r>
            <a:rPr lang="ru-RU" sz="2000" kern="1200" dirty="0" err="1"/>
            <a:t>үздіксіз</a:t>
          </a:r>
          <a:r>
            <a:rPr lang="ru-RU" sz="2000" kern="1200" dirty="0"/>
            <a:t> </a:t>
          </a:r>
          <a:r>
            <a:rPr lang="ru-RU" sz="2000" kern="1200" dirty="0" err="1"/>
            <a:t>қоқан</a:t>
          </a:r>
          <a:r>
            <a:rPr lang="en-GB" sz="2000" kern="1200" dirty="0"/>
            <a:t>-</a:t>
          </a:r>
          <a:r>
            <a:rPr lang="kk-KZ" sz="2000" kern="1200" dirty="0"/>
            <a:t>лоқы көрсету</a:t>
          </a:r>
          <a:endParaRPr lang="ru-RU" sz="2000" kern="1200" dirty="0"/>
        </a:p>
      </dsp:txBody>
      <dsp:txXfrm>
        <a:off x="8135323" y="2651"/>
        <a:ext cx="3659909" cy="1948923"/>
      </dsp:txXfrm>
    </dsp:sp>
    <dsp:sp modelId="{87918AAD-B335-4BBE-B4D6-E045F9CFBA5A}">
      <dsp:nvSpPr>
        <dsp:cNvPr id="0" name=""/>
        <dsp:cNvSpPr/>
      </dsp:nvSpPr>
      <dsp:spPr>
        <a:xfrm>
          <a:off x="83522" y="2317566"/>
          <a:ext cx="3659909" cy="2195945"/>
        </a:xfrm>
        <a:prstGeom prst="rect">
          <a:avLst/>
        </a:prstGeom>
        <a:solidFill>
          <a:srgbClr val="4472C4">
            <a:lumMod val="5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ТРОЛЛИНГ</a:t>
          </a:r>
          <a:endParaRPr lang="ru-RU" sz="2000" b="1" u="sng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құрбанды</a:t>
          </a:r>
          <a:r>
            <a:rPr lang="ru-RU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келемеждеу</a:t>
          </a:r>
          <a:r>
            <a:rPr lang="ru-RU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ru-RU" sz="2000" b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мақсатымен</a:t>
          </a:r>
          <a:r>
            <a:rPr lang="ru-RU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веб</a:t>
          </a:r>
          <a:r>
            <a:rPr lang="en-GB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-</a:t>
          </a:r>
          <a:r>
            <a:rPr lang="kk-KZ" sz="20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сайттарда, әлеуметтік желілердің парақшаларында агрессияға толы ақпарат жариялау </a:t>
          </a:r>
          <a:endParaRPr lang="ru-RU" sz="20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83522" y="2317566"/>
        <a:ext cx="3659909" cy="2195945"/>
      </dsp:txXfrm>
    </dsp:sp>
    <dsp:sp modelId="{A7A5B0E8-DC9F-4777-81E2-2A651585796B}">
      <dsp:nvSpPr>
        <dsp:cNvPr id="0" name=""/>
        <dsp:cNvSpPr/>
      </dsp:nvSpPr>
      <dsp:spPr>
        <a:xfrm>
          <a:off x="4109423" y="2317566"/>
          <a:ext cx="3659909" cy="2195945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ГРИФИНГ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басқалардың</a:t>
          </a:r>
          <a:r>
            <a:rPr lang="ru-RU" sz="2000" kern="1200" dirty="0"/>
            <a:t> </a:t>
          </a:r>
          <a:r>
            <a:rPr lang="ru-RU" sz="2000" kern="1200" dirty="0" err="1"/>
            <a:t>ойыннан</a:t>
          </a:r>
          <a:r>
            <a:rPr lang="ru-RU" sz="2000" kern="1200" dirty="0"/>
            <a:t> </a:t>
          </a:r>
          <a:r>
            <a:rPr lang="ru-RU" sz="2000" kern="1200" dirty="0" err="1"/>
            <a:t>рахат</a:t>
          </a:r>
          <a:r>
            <a:rPr lang="ru-RU" sz="2000" kern="1200" dirty="0"/>
            <a:t> </a:t>
          </a:r>
          <a:r>
            <a:rPr lang="ru-RU" sz="2000" kern="1200" dirty="0" err="1"/>
            <a:t>алуына</a:t>
          </a:r>
          <a:r>
            <a:rPr lang="ru-RU" sz="2000" kern="1200" dirty="0"/>
            <a:t> </a:t>
          </a:r>
          <a:r>
            <a:rPr lang="ru-RU" sz="2000" kern="1200" dirty="0" err="1"/>
            <a:t>кедергі</a:t>
          </a:r>
          <a:r>
            <a:rPr lang="ru-RU" sz="2000" kern="1200" dirty="0"/>
            <a:t> </a:t>
          </a:r>
          <a:r>
            <a:rPr lang="ru-RU" sz="2000" kern="1200" dirty="0" err="1"/>
            <a:t>жасау</a:t>
          </a:r>
          <a:r>
            <a:rPr lang="ru-RU" sz="2000" kern="1200" dirty="0"/>
            <a:t> </a:t>
          </a:r>
          <a:r>
            <a:rPr lang="ru-RU" sz="2000" kern="1200" dirty="0" err="1"/>
            <a:t>мақсатымен</a:t>
          </a:r>
          <a:r>
            <a:rPr lang="ru-RU" sz="2000" kern="1200" dirty="0"/>
            <a:t> онлайн </a:t>
          </a:r>
          <a:r>
            <a:rPr lang="ru-RU" sz="2000" kern="1200" dirty="0" err="1"/>
            <a:t>ойындарда</a:t>
          </a:r>
          <a:r>
            <a:rPr lang="ru-RU" sz="2000" kern="1200" dirty="0"/>
            <a:t> онлайн </a:t>
          </a:r>
          <a:r>
            <a:rPr lang="ru-RU" sz="2000" kern="1200" dirty="0" err="1"/>
            <a:t>ойыншыларды</a:t>
          </a:r>
          <a:r>
            <a:rPr lang="ru-RU" sz="2000" kern="1200" dirty="0"/>
            <a:t> </a:t>
          </a:r>
          <a:r>
            <a:rPr lang="ru-RU" sz="2000" kern="1200" dirty="0" err="1"/>
            <a:t>қудалау</a:t>
          </a:r>
          <a:endParaRPr lang="ru-RU" sz="2000" kern="1200" dirty="0"/>
        </a:p>
      </dsp:txBody>
      <dsp:txXfrm>
        <a:off x="4109423" y="2317566"/>
        <a:ext cx="3659909" cy="2195945"/>
      </dsp:txXfrm>
    </dsp:sp>
    <dsp:sp modelId="{96B06CD3-0076-41FE-B76C-6A659579BBB5}">
      <dsp:nvSpPr>
        <dsp:cNvPr id="0" name=""/>
        <dsp:cNvSpPr/>
      </dsp:nvSpPr>
      <dsp:spPr>
        <a:xfrm>
          <a:off x="8135323" y="2317566"/>
          <a:ext cx="3659909" cy="2195945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u="sng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СЕКСТИНГ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/>
            <a:t>жалаңаш</a:t>
          </a:r>
          <a:r>
            <a:rPr lang="ru-RU" sz="2000" kern="1200" dirty="0"/>
            <a:t> және </a:t>
          </a:r>
          <a:r>
            <a:rPr lang="ru-RU" sz="2000" kern="1200" dirty="0" err="1"/>
            <a:t>жартылай</a:t>
          </a:r>
          <a:r>
            <a:rPr lang="ru-RU" sz="2000" kern="1200" dirty="0"/>
            <a:t> </a:t>
          </a:r>
          <a:r>
            <a:rPr lang="ru-RU" sz="2000" kern="1200" dirty="0" err="1"/>
            <a:t>жалаңаш</a:t>
          </a:r>
          <a:r>
            <a:rPr lang="ru-RU" sz="2000" kern="1200" dirty="0"/>
            <a:t> </a:t>
          </a:r>
          <a:r>
            <a:rPr lang="ru-RU" sz="2000" kern="1200" dirty="0" err="1"/>
            <a:t>адамдар</a:t>
          </a:r>
          <a:r>
            <a:rPr lang="ru-RU" sz="2000" kern="1200" dirty="0"/>
            <a:t> бар фото және </a:t>
          </a:r>
          <a:r>
            <a:rPr lang="ru-RU" sz="2000" kern="1200" dirty="0" err="1"/>
            <a:t>бейнематериалдарды</a:t>
          </a:r>
          <a:r>
            <a:rPr lang="ru-RU" sz="2000" kern="1200" dirty="0"/>
            <a:t> </a:t>
          </a:r>
          <a:r>
            <a:rPr lang="ru-RU" sz="2000" kern="1200" dirty="0" err="1"/>
            <a:t>жіберу</a:t>
          </a:r>
          <a:r>
            <a:rPr lang="ru-RU" sz="2000" kern="1200" dirty="0"/>
            <a:t> </a:t>
          </a:r>
          <a:r>
            <a:rPr lang="ru-RU" sz="2000" kern="1200" dirty="0" err="1"/>
            <a:t>немесе</a:t>
          </a:r>
          <a:r>
            <a:rPr lang="ru-RU" sz="2000" kern="1200" dirty="0"/>
            <a:t> </a:t>
          </a:r>
          <a:r>
            <a:rPr lang="ru-RU" sz="2000" kern="1200" dirty="0" err="1"/>
            <a:t>жариялау</a:t>
          </a:r>
          <a:r>
            <a:rPr lang="ru-RU" sz="2000" kern="1200" dirty="0"/>
            <a:t> </a:t>
          </a:r>
        </a:p>
      </dsp:txBody>
      <dsp:txXfrm>
        <a:off x="8135323" y="2317566"/>
        <a:ext cx="3659909" cy="2195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39FFC-7504-4A1E-8BC7-F2CC1EAE66A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D280D-BCB0-4A9F-9582-A63BA6215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48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176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91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63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826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704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57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022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175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938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721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181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107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14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625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561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916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786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64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965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912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8288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F66CD-149D-4FE7-AA33-4C6AF4A33DE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600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F5CE47-09C7-49F9-AE11-7F76808AE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09ED933-7C3D-4814-BB1A-BA0E9AF32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2744819-77D9-477F-880D-F44F42BC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B62B0FA-F765-42D8-977A-E9E23DD99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AB26648-1E61-4994-BA53-0EE23241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987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FA0DFB-CEDD-47FF-AA23-62CFE8026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303B0C8-50FF-4ACF-94C4-B667CD547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A32F50A-1F31-4858-9298-87DAE8619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64E4DE0-D470-497F-ABBB-6BA6CABEC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632D2D9-D291-4374-978F-06C5DD2F8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833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B6D43B-626B-4051-B96A-012012BC2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3CCF46F-4856-4562-A0A4-68D636467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BEE6CB-81DA-4268-85DE-4640ACC2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A2FD44F-401F-48BD-AD4F-284E553D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F2A58A3-A9D3-4070-9EBF-D5BBA20F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67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D4049C-6582-4682-AC80-F5C3AD380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8A52216-6245-4F9B-84B8-0954778CA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64A9214-92CF-48CC-9B18-A32896E9A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123D0E6-A13C-4AD0-9D38-6FEE9B27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C8FC4F3-9778-4CEE-ACCE-438E66C7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7D6787A-9244-4594-9716-B85585290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65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7741D1-878A-49D5-BEC9-FA603E759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A93BE32-CC28-4EBF-A108-468FCA801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EFD6621-2822-44D2-AE94-376DABF58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7E1E592-226B-45D1-8690-284FBBCFD3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D296613-12C5-47D1-BE62-44D1D0DB04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193B8FA-52E8-4918-B25E-F13485B5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CD2490D-6046-4ADB-BBA6-11D83742A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FF3970C-38F5-4772-B3A3-54406B56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006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AA1692-C4BB-468E-9CF2-526F307E6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725B3F1-E864-42CC-8783-58C9FB257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F1F3B41-8106-4E16-B5F6-843E77D11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B28644F-F509-47B9-BBE6-F6599FCB1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774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B5A6ED7-5041-4EA4-AE6B-3D5B3B515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33F605A-57CA-4BE0-A05B-4FAB2C1F1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E008241-A1FA-49FA-8446-641D91DC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18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34E68C-01C1-4E1C-8BC2-87D2D588E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6121352-3C65-45D9-8F87-65E99C664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1D98952-6292-4E12-9F13-D4B03C202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21688E-B1C5-4318-B68E-D0B0A589D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D8D4775-D5C3-46C3-9696-2FDC27C1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0B6E3CA-736E-4A55-ABA9-59403FF96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57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A4D645-74AF-4CBA-9BE2-0C9F382E6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02B05BF-9089-46D0-B53F-F5B66950D6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1EF9AB8-1105-47BE-8C66-DDAED3AFC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3680F94-2F01-48AE-96F9-0972B8B3A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A5F006E-5BD7-4C81-B157-0F6F051BC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2908B0F-7F93-409E-B2D1-C4A6920E5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774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B69844-0F7B-4AA9-AD08-2684E597A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B1AC99B-AC75-400B-BFF9-69BE2F6BD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F36F991-3F66-4714-B69D-3C2C1B249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3C21561-CA41-4660-905A-6E7112FFD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577DE21-8DA6-4B81-AFC8-3C7E1C3E8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6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9EE2377-F0B4-430C-AED4-17955D1BBB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B99760-47E7-4B9C-9297-86B14EB3F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D49B9C-0022-4A61-A7DA-7350A7BE5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CF574A4-3093-474C-8EF0-EBE89187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1C38F1F-2C66-467C-B449-62C6F9FC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40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D1AB5B-F250-4298-AAF4-A36278C72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A89726F-E7D5-46FE-B499-90A65C771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0983956-F145-44C7-A2CC-39297688D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E2D47-12CE-4AA3-868B-845C3106D8A7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DB282A1-FA7C-44DE-AB10-A399DB778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43DCE79-0131-4763-9BA2-32640AB43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EE79F-CDC9-45A3-9B96-8DCC79B9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75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NeL0h4CV8Q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NeL0h4CV8Q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1406" y="225251"/>
            <a:ext cx="8325751" cy="134076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елідегі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Заголовок 3">
            <a:extLst>
              <a:ext uri="{FF2B5EF4-FFF2-40B4-BE49-F238E27FC236}">
                <a16:creationId xmlns="" xmlns:a16="http://schemas.microsoft.com/office/drawing/2014/main" id="{E391F122-B5CD-41E9-B829-460F4BAB6C54}"/>
              </a:ext>
            </a:extLst>
          </p:cNvPr>
          <p:cNvSpPr txBox="1">
            <a:spLocks/>
          </p:cNvSpPr>
          <p:nvPr/>
        </p:nvSpPr>
        <p:spPr>
          <a:xfrm>
            <a:off x="2416453" y="5731635"/>
            <a:ext cx="7632848" cy="778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en-GB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аналармен кездесуі</a:t>
            </a:r>
            <a:endParaRPr lang="ru-RU" alt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picture containing person, computer, sitting, indoor&#10;&#10;Description automatically generated">
            <a:extLst>
              <a:ext uri="{FF2B5EF4-FFF2-40B4-BE49-F238E27FC236}">
                <a16:creationId xmlns="" xmlns:a16="http://schemas.microsoft.com/office/drawing/2014/main" id="{55B6F41F-3B63-4D6D-8D14-F929B7217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303" y="1956177"/>
            <a:ext cx="5801958" cy="34922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ҒАЛАМТОР</a:t>
            </a:r>
            <a:r>
              <a:rPr lang="ru-RU" sz="5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275" y="1812762"/>
            <a:ext cx="3105677" cy="193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950" y="1869484"/>
            <a:ext cx="2785560" cy="185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8296" y="1198799"/>
            <a:ext cx="38570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</a:t>
            </a:r>
            <a:r>
              <a:rPr lang="ru-RU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20543" y="1163834"/>
            <a:ext cx="39885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</a:t>
            </a:r>
            <a:r>
              <a:rPr lang="ru-RU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82642" y="4419464"/>
            <a:ext cx="10310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 ЖАУАП БЕРІҢІЗДЕР:</a:t>
            </a:r>
          </a:p>
          <a:p>
            <a:endParaRPr lang="ru-RU" sz="1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Ғаламтор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Пайдасы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Ғаламтор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желісінде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қауіптер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кездесуі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46" y="4691676"/>
            <a:ext cx="13843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90667" y="628306"/>
            <a:ext cx="600501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Ғаламтор</a:t>
            </a:r>
            <a:r>
              <a:rPr lang="ru-RU" sz="4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4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4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4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жаман</a:t>
            </a:r>
            <a:r>
              <a:rPr lang="ru-RU" sz="4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ба?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04463"/>
              </p:ext>
            </p:extLst>
          </p:nvPr>
        </p:nvGraphicFramePr>
        <p:xfrm>
          <a:off x="627797" y="3122123"/>
          <a:ext cx="11218460" cy="3331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92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092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56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ЖАҚСЫ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ЖАМАН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Оқуда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көмек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береді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Ұнамсыз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сайттар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,, контент 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 да,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Алаяқтар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 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Арам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ниетті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қаскүнемдер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Мультфильмдер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фильмдер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Кибербуллинг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Дамытушы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ойындар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Тәуелділік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????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6" y="418061"/>
            <a:ext cx="1568516" cy="1563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7" descr="002.jpg">
            <a:extLst>
              <a:ext uri="{FF2B5EF4-FFF2-40B4-BE49-F238E27FC236}">
                <a16:creationId xmlns="" xmlns:a16="http://schemas.microsoft.com/office/drawing/2014/main" id="{77663DFA-E249-4385-9683-512C5F9B507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32427" y="0"/>
            <a:ext cx="4059573" cy="274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2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4772" y="177819"/>
            <a:ext cx="8482885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Ғаламторға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тәуелділік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9433" y="2395933"/>
            <a:ext cx="8899214" cy="345638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психикасы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орнықты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емес </a:t>
            </a:r>
          </a:p>
          <a:p>
            <a:pPr lv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Ересектерге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жеткіліксіз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жетіспейтіннің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55" y="184584"/>
            <a:ext cx="151703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67" l="500" r="99033">
                        <a14:foregroundMark x1="45933" y1="88767" x2="71800" y2="83167"/>
                        <a14:foregroundMark x1="40667" y1="88767" x2="44533" y2="912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69" t="4864" r="12726" b="5256"/>
          <a:stretch/>
        </p:blipFill>
        <p:spPr bwMode="auto">
          <a:xfrm>
            <a:off x="9416042" y="2241909"/>
            <a:ext cx="2473920" cy="295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618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749" y="134065"/>
            <a:ext cx="10275537" cy="7200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Балаңызда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тәуелділік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қалыптаса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бастағанын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7055"/>
            <a:ext cx="12192000" cy="44638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lang="ru-RU" sz="2400" b="1" dirty="0"/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тамақтанады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ішеді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ішуді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тісін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тазалауды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ұмытып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ештеңе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байқалмаған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компьютер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бұзылып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қалса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en-GB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күйі нашар, ашушаң болып кетеді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отыруға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салса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жанжалдасады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қоқан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лоқы көрсетеді, бопсалайды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1052" y="5397644"/>
            <a:ext cx="10111762" cy="95410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жоғарыдалардың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бесеуіне «иә» деп жауап берсеңіздер, психологқа жүгініп, балаға көмек көрсеткен жөн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91" l="0" r="100000">
                        <a14:foregroundMark x1="31739" y1="25652" x2="49783" y2="75978"/>
                        <a14:foregroundMark x1="56630" y1="24348" x2="46304" y2="51087"/>
                        <a14:foregroundMark x1="71196" y1="56196" x2="63261" y2="79239"/>
                        <a14:foregroundMark x1="31196" y1="51957" x2="40978" y2="75217"/>
                        <a14:foregroundMark x1="31196" y1="77391" x2="70109" y2="78370"/>
                        <a14:foregroundMark x1="29891" y1="22826" x2="72283" y2="23804"/>
                        <a14:foregroundMark x1="42283" y1="37609" x2="63804" y2="31739"/>
                        <a14:foregroundMark x1="27500" y1="21957" x2="28261" y2="77609"/>
                        <a14:foregroundMark x1="60109" y1="62283" x2="73043" y2="51413"/>
                        <a14:foregroundMark x1="49783" y1="54891" x2="49783" y2="54891"/>
                        <a14:foregroundMark x1="53152" y1="44239" x2="58478" y2="35543"/>
                        <a14:foregroundMark x1="45000" y1="61196" x2="51848" y2="49022"/>
                        <a14:foregroundMark x1="52391" y1="74130" x2="63261" y2="60978"/>
                        <a14:foregroundMark x1="48370" y1="33913" x2="53152" y2="24130"/>
                        <a14:foregroundMark x1="61630" y1="26522" x2="66739" y2="26522"/>
                        <a14:foregroundMark x1="48913" y1="58587" x2="52609" y2="52717"/>
                        <a14:foregroundMark x1="55326" y1="57500" x2="57935" y2="53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14" y="5270311"/>
            <a:ext cx="1453624" cy="145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382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890" y="80506"/>
            <a:ext cx="8408670" cy="418058"/>
          </a:xfrm>
        </p:spPr>
        <p:txBody>
          <a:bodyPr>
            <a:noAutofit/>
          </a:bodyPr>
          <a:lstStyle/>
          <a:p>
            <a:pPr algn="ctr"/>
            <a:r>
              <a:rPr lang="ru-RU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Желідегі</a:t>
            </a:r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кибербуллинг</a:t>
            </a:r>
            <a:endParaRPr lang="ru-RU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726" y="634489"/>
            <a:ext cx="12102274" cy="1368152"/>
          </a:xfrm>
        </p:spPr>
        <p:txBody>
          <a:bodyPr>
            <a:normAutofit fontScale="8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Кибербуллинг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Ғаламтор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қудалау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алуан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тигізу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бопсалау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қоқан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лоқы көрсету, жала жабу, алымсақтық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051904308"/>
              </p:ext>
            </p:extLst>
          </p:nvPr>
        </p:nvGraphicFramePr>
        <p:xfrm>
          <a:off x="156622" y="2138566"/>
          <a:ext cx="11878756" cy="4516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8201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241" y="113519"/>
            <a:ext cx="11183188" cy="615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B0F0"/>
                </a:solidFill>
                <a:latin typeface="+mn-lt"/>
              </a:rPr>
              <a:t>Балалар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бізге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кибербуллинг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туралы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АЙТПАЙДЫ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667" y="4818867"/>
            <a:ext cx="11723371" cy="1617043"/>
          </a:xfrm>
          <a:ln w="28575"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b="1" dirty="0"/>
              <a:t> </a:t>
            </a:r>
            <a:r>
              <a:rPr lang="ru-RU" b="1" dirty="0" err="1"/>
              <a:t>Кибербуллинг</a:t>
            </a:r>
            <a:r>
              <a:rPr lang="ru-RU" b="1" dirty="0"/>
              <a:t> </a:t>
            </a:r>
            <a:r>
              <a:rPr lang="ru-RU" b="1" dirty="0" err="1"/>
              <a:t>салдары</a:t>
            </a:r>
            <a:r>
              <a:rPr lang="ru-RU" b="1" dirty="0"/>
              <a:t>  </a:t>
            </a:r>
            <a:r>
              <a:rPr lang="ru-RU" dirty="0"/>
              <a:t>— депрессия мен </a:t>
            </a:r>
            <a:r>
              <a:rPr lang="ru-RU" dirty="0" err="1"/>
              <a:t>агрессиядан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, суицид </a:t>
            </a:r>
            <a:r>
              <a:rPr lang="ru-RU" dirty="0" err="1"/>
              <a:t>жасау</a:t>
            </a:r>
            <a:r>
              <a:rPr lang="ru-RU" dirty="0"/>
              <a:t> </a:t>
            </a:r>
            <a:r>
              <a:rPr lang="ru-RU" dirty="0" err="1"/>
              <a:t>әрекеттері</a:t>
            </a:r>
            <a:r>
              <a:rPr lang="ru-RU" dirty="0"/>
              <a:t> мен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en-GB" dirty="0"/>
              <a:t>-</a:t>
            </a:r>
            <a:r>
              <a:rPr lang="kk-KZ" dirty="0"/>
              <a:t>өзіне қол салуға дейін</a:t>
            </a:r>
            <a:r>
              <a:rPr lang="ru-RU" dirty="0"/>
              <a:t>...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 </a:t>
            </a:r>
            <a:r>
              <a:rPr lang="ru-RU" dirty="0" err="1"/>
              <a:t>Көбінесе</a:t>
            </a:r>
            <a:r>
              <a:rPr lang="ru-RU" dirty="0"/>
              <a:t> </a:t>
            </a:r>
            <a:r>
              <a:rPr lang="ru-RU" dirty="0" err="1"/>
              <a:t>ата</a:t>
            </a:r>
            <a:r>
              <a:rPr lang="en-GB" dirty="0"/>
              <a:t>-</a:t>
            </a:r>
            <a:r>
              <a:rPr lang="kk-KZ" dirty="0"/>
              <a:t>аналар осындай мәселелер туралы тым кеш біліп жатады: балалар ата</a:t>
            </a:r>
            <a:r>
              <a:rPr lang="en-GB" dirty="0"/>
              <a:t>-</a:t>
            </a:r>
            <a:r>
              <a:rPr lang="kk-KZ" dirty="0"/>
              <a:t>аналарын өз киберкеңістігіне кіргізгісі келмейді және олармен желіде не болып жатқанның барлығын жасырады.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822857"/>
              </p:ext>
            </p:extLst>
          </p:nvPr>
        </p:nvGraphicFramePr>
        <p:xfrm>
          <a:off x="312127" y="923336"/>
          <a:ext cx="1170045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951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01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балалардың</a:t>
                      </a:r>
                      <a:r>
                        <a:rPr lang="ru-RU" sz="2400" dirty="0"/>
                        <a:t> 58% </a:t>
                      </a:r>
                      <a:r>
                        <a:rPr lang="ru-RU" sz="2400" dirty="0" err="1"/>
                        <a:t>кибербулингке</a:t>
                      </a:r>
                      <a:r>
                        <a:rPr lang="ru-RU" sz="2400" dirty="0"/>
                        <a:t> тап </a:t>
                      </a:r>
                      <a:r>
                        <a:rPr lang="ru-RU" sz="2400" dirty="0" err="1"/>
                        <a:t>болады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тек 17% </a:t>
                      </a:r>
                      <a:r>
                        <a:rPr lang="ru-RU" sz="2400" dirty="0" err="1"/>
                        <a:t>ғана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қудаланған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жағдайда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ата</a:t>
                      </a:r>
                      <a:r>
                        <a:rPr lang="ru-RU" sz="2400" dirty="0"/>
                        <a:t>-</a:t>
                      </a:r>
                      <a:r>
                        <a:rPr lang="kk-KZ" sz="2400" dirty="0"/>
                        <a:t>анасына жүгінуге дайын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тек 3% </a:t>
                      </a:r>
                      <a:r>
                        <a:rPr lang="ru-RU" sz="2400" dirty="0" err="1"/>
                        <a:t>ғана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мұғалімдердің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көмегіне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жүгінуге</a:t>
                      </a:r>
                      <a:r>
                        <a:rPr lang="ru-RU" sz="2400" dirty="0"/>
                        <a:t> </a:t>
                      </a:r>
                      <a:r>
                        <a:rPr lang="ru-RU" sz="2400" dirty="0" err="1"/>
                        <a:t>дайын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3482" y="2306116"/>
            <a:ext cx="117233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58% </a:t>
            </a:r>
            <a:r>
              <a:rPr lang="ru-RU" sz="2400" dirty="0" err="1"/>
              <a:t>ересектер</a:t>
            </a:r>
            <a:r>
              <a:rPr lang="ru-RU" sz="2400" dirty="0"/>
              <a:t> </a:t>
            </a:r>
            <a:r>
              <a:rPr lang="ru-RU" sz="2400" dirty="0" err="1"/>
              <a:t>балаға</a:t>
            </a:r>
            <a:r>
              <a:rPr lang="ru-RU" sz="2400" dirty="0"/>
              <a:t> </a:t>
            </a:r>
            <a:r>
              <a:rPr lang="ru-RU" sz="2400" dirty="0" err="1"/>
              <a:t>көмектесу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араласуға</a:t>
            </a:r>
            <a:r>
              <a:rPr lang="ru-RU" sz="2400" dirty="0"/>
              <a:t> </a:t>
            </a:r>
            <a:r>
              <a:rPr lang="ru-RU" sz="2400" dirty="0" err="1"/>
              <a:t>мәжбүр</a:t>
            </a:r>
            <a:r>
              <a:rPr lang="ru-RU" sz="2400" dirty="0"/>
              <a:t> </a:t>
            </a:r>
            <a:r>
              <a:rPr lang="ru-RU" sz="2400" dirty="0" err="1"/>
              <a:t>болған</a:t>
            </a:r>
            <a:r>
              <a:rPr lang="ru-RU" sz="2400" dirty="0"/>
              <a:t> </a:t>
            </a:r>
          </a:p>
          <a:p>
            <a:r>
              <a:rPr lang="ru-RU" sz="2800" b="1" dirty="0"/>
              <a:t>13% </a:t>
            </a:r>
            <a:r>
              <a:rPr lang="ru-RU" sz="2400" dirty="0" err="1"/>
              <a:t>виртуалды</a:t>
            </a:r>
            <a:r>
              <a:rPr lang="ru-RU" sz="2400" dirty="0"/>
              <a:t> </a:t>
            </a:r>
            <a:r>
              <a:rPr lang="ru-RU" sz="2400" dirty="0" err="1"/>
              <a:t>жанжалдар</a:t>
            </a:r>
            <a:r>
              <a:rPr lang="ru-RU" sz="2400" dirty="0"/>
              <a:t> </a:t>
            </a:r>
            <a:r>
              <a:rPr lang="ru-RU" sz="2400" dirty="0" err="1"/>
              <a:t>шынайы</a:t>
            </a:r>
            <a:r>
              <a:rPr lang="ru-RU" sz="2400" dirty="0"/>
              <a:t> </a:t>
            </a:r>
            <a:r>
              <a:rPr lang="ru-RU" sz="2400" dirty="0" err="1"/>
              <a:t>жанжалдарға</a:t>
            </a:r>
            <a:r>
              <a:rPr lang="ru-RU" sz="2400" dirty="0"/>
              <a:t> </a:t>
            </a:r>
            <a:r>
              <a:rPr lang="ru-RU" sz="2400" dirty="0" err="1"/>
              <a:t>ұласқан</a:t>
            </a:r>
            <a:endParaRPr lang="ru-RU" sz="2400" dirty="0"/>
          </a:p>
          <a:p>
            <a:r>
              <a:rPr lang="ru-RU" sz="2800" b="1" dirty="0"/>
              <a:t>7% </a:t>
            </a:r>
            <a:r>
              <a:rPr lang="ru-RU" sz="2400" dirty="0" err="1"/>
              <a:t>жәбірленушілер</a:t>
            </a:r>
            <a:r>
              <a:rPr lang="ru-RU" sz="2400" dirty="0"/>
              <a:t> </a:t>
            </a:r>
            <a:r>
              <a:rPr lang="ru-RU" sz="2400" dirty="0" err="1"/>
              <a:t>ауыр</a:t>
            </a:r>
            <a:r>
              <a:rPr lang="ru-RU" sz="2400" dirty="0"/>
              <a:t> </a:t>
            </a:r>
            <a:r>
              <a:rPr lang="ru-RU" sz="2400" dirty="0" err="1"/>
              <a:t>психологиялық</a:t>
            </a:r>
            <a:r>
              <a:rPr lang="ru-RU" sz="2400" dirty="0"/>
              <a:t> </a:t>
            </a:r>
            <a:r>
              <a:rPr lang="ru-RU" sz="2400" dirty="0" err="1"/>
              <a:t>зақым</a:t>
            </a:r>
            <a:r>
              <a:rPr lang="ru-RU" sz="2400" dirty="0"/>
              <a:t> </a:t>
            </a:r>
            <a:r>
              <a:rPr lang="ru-RU" sz="2400" dirty="0" err="1"/>
              <a:t>алған</a:t>
            </a:r>
            <a:r>
              <a:rPr lang="ru-RU" sz="2400" dirty="0"/>
              <a:t>, </a:t>
            </a:r>
            <a:r>
              <a:rPr lang="ru-RU" sz="2400" dirty="0" err="1"/>
              <a:t>орын</a:t>
            </a:r>
            <a:r>
              <a:rPr lang="ru-RU" sz="2400" dirty="0"/>
              <a:t> </a:t>
            </a:r>
            <a:r>
              <a:rPr lang="ru-RU" sz="2400" dirty="0" err="1"/>
              <a:t>алған</a:t>
            </a:r>
            <a:r>
              <a:rPr lang="ru-RU" sz="2400" dirty="0"/>
              <a:t> </a:t>
            </a:r>
            <a:r>
              <a:rPr lang="ru-RU" sz="2400" dirty="0" err="1"/>
              <a:t>оқиғаға</a:t>
            </a:r>
            <a:r>
              <a:rPr lang="ru-RU" sz="2400" dirty="0"/>
              <a:t> </a:t>
            </a:r>
            <a:r>
              <a:rPr lang="ru-RU" sz="2400" dirty="0" err="1"/>
              <a:t>қатысты</a:t>
            </a:r>
            <a:r>
              <a:rPr lang="ru-RU" sz="2400" dirty="0"/>
              <a:t> </a:t>
            </a:r>
            <a:r>
              <a:rPr lang="ru-RU" sz="2400" dirty="0" err="1"/>
              <a:t>ұзақ</a:t>
            </a:r>
            <a:r>
              <a:rPr lang="ru-RU" sz="2400" dirty="0"/>
              <a:t> </a:t>
            </a:r>
            <a:r>
              <a:rPr lang="ru-RU" sz="2400" dirty="0" err="1"/>
              <a:t>уақыт</a:t>
            </a:r>
            <a:r>
              <a:rPr lang="ru-RU" sz="2400" dirty="0"/>
              <a:t> </a:t>
            </a:r>
            <a:r>
              <a:rPr lang="ru-RU" sz="2400" dirty="0" err="1"/>
              <a:t>бойы</a:t>
            </a:r>
            <a:r>
              <a:rPr lang="ru-RU" sz="2400" dirty="0"/>
              <a:t> </a:t>
            </a:r>
            <a:r>
              <a:rPr lang="ru-RU" sz="2400" dirty="0" err="1"/>
              <a:t>уайымдаған</a:t>
            </a:r>
            <a:endParaRPr lang="ru-RU" sz="2400" dirty="0"/>
          </a:p>
          <a:p>
            <a:r>
              <a:rPr lang="ru-RU" sz="2800" b="1" dirty="0"/>
              <a:t>26% </a:t>
            </a:r>
            <a:r>
              <a:rPr lang="ru-RU" sz="2400" dirty="0" err="1"/>
              <a:t>ата</a:t>
            </a:r>
            <a:r>
              <a:rPr lang="en-GB" sz="2400" dirty="0"/>
              <a:t>-</a:t>
            </a:r>
            <a:r>
              <a:rPr lang="kk-KZ" sz="2400" dirty="0"/>
              <a:t>аналар кибербуллинг туралы әлдеқайда кеш, оқиған орын алған соң барып қана білген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9195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699" y="57134"/>
            <a:ext cx="11738610" cy="838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B0F0"/>
                </a:solidFill>
              </a:rPr>
              <a:t>Бала (</a:t>
            </a:r>
            <a:r>
              <a:rPr lang="ru-RU" sz="4000" b="1" dirty="0" err="1">
                <a:solidFill>
                  <a:srgbClr val="00B0F0"/>
                </a:solidFill>
              </a:rPr>
              <a:t>жасөспірім</a:t>
            </a:r>
            <a:r>
              <a:rPr lang="ru-RU" sz="4000" b="1" dirty="0">
                <a:solidFill>
                  <a:srgbClr val="00B0F0"/>
                </a:solidFill>
              </a:rPr>
              <a:t>) </a:t>
            </a:r>
            <a:r>
              <a:rPr lang="ru-RU" sz="4000" b="1" dirty="0" err="1">
                <a:solidFill>
                  <a:srgbClr val="00B0F0"/>
                </a:solidFill>
              </a:rPr>
              <a:t>кибербуллинг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құрбанына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айналғанының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негізгі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белгілері</a:t>
            </a:r>
            <a:r>
              <a:rPr lang="ru-RU" sz="4000" b="1" dirty="0">
                <a:solidFill>
                  <a:srgbClr val="00B0F0"/>
                </a:solidFill>
              </a:rPr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248" y="1071546"/>
            <a:ext cx="11910061" cy="4714908"/>
          </a:xfrm>
        </p:spPr>
        <p:txBody>
          <a:bodyPr>
            <a:normAutofit fontScale="77500" lnSpcReduction="20000"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US" dirty="0"/>
              <a:t> </a:t>
            </a:r>
            <a:r>
              <a:rPr lang="ru-RU" dirty="0" err="1"/>
              <a:t>көңіл</a:t>
            </a:r>
            <a:r>
              <a:rPr lang="en-GB" dirty="0"/>
              <a:t>-</a:t>
            </a:r>
            <a:r>
              <a:rPr lang="kk-KZ" dirty="0"/>
              <a:t>күйі өзгерген, үріккен, мазасы кеткен</a:t>
            </a:r>
            <a:endParaRPr lang="ru-RU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мұңая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түскен</a:t>
            </a:r>
            <a:endParaRPr lang="ru-RU" dirty="0">
              <a:solidFill>
                <a:srgbClr val="00206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қоғамдық</a:t>
            </a:r>
            <a:r>
              <a:rPr lang="ru-RU" dirty="0"/>
              <a:t> </a:t>
            </a:r>
            <a:r>
              <a:rPr lang="ru-RU" dirty="0" err="1"/>
              <a:t>шараларға</a:t>
            </a:r>
            <a:r>
              <a:rPr lang="ru-RU" dirty="0"/>
              <a:t>, </a:t>
            </a:r>
            <a:r>
              <a:rPr lang="ru-RU" dirty="0" err="1"/>
              <a:t>спорттық</a:t>
            </a:r>
            <a:r>
              <a:rPr lang="ru-RU" dirty="0"/>
              <a:t> </a:t>
            </a:r>
            <a:r>
              <a:rPr lang="ru-RU" dirty="0" err="1"/>
              <a:t>секцияларға</a:t>
            </a:r>
            <a:r>
              <a:rPr lang="ru-RU" dirty="0"/>
              <a:t> және </a:t>
            </a:r>
            <a:r>
              <a:rPr lang="ru-RU" dirty="0" err="1"/>
              <a:t>т.б</a:t>
            </a:r>
            <a:r>
              <a:rPr lang="ru-RU" dirty="0"/>
              <a:t>. </a:t>
            </a:r>
            <a:r>
              <a:rPr lang="ru-RU" dirty="0" err="1"/>
              <a:t>барудан</a:t>
            </a:r>
            <a:r>
              <a:rPr lang="ru-RU" dirty="0"/>
              <a:t> </a:t>
            </a:r>
            <a:r>
              <a:rPr lang="ru-RU" dirty="0" err="1"/>
              <a:t>қашқақтайды</a:t>
            </a:r>
            <a:endParaRPr lang="ru-RU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>
                <a:solidFill>
                  <a:srgbClr val="002060"/>
                </a:solidFill>
              </a:rPr>
              <a:t>ұялы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құрылғыларды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бұрынғыдан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сирек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қолдана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бастады</a:t>
            </a:r>
            <a:endParaRPr lang="ru-RU" dirty="0">
              <a:solidFill>
                <a:srgbClr val="002060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хабарлама</a:t>
            </a:r>
            <a:r>
              <a:rPr lang="ru-RU" dirty="0"/>
              <a:t> </a:t>
            </a:r>
            <a:r>
              <a:rPr lang="ru-RU" dirty="0" err="1"/>
              <a:t>келгені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дыбыстық </a:t>
            </a:r>
            <a:r>
              <a:rPr lang="ru-RU" dirty="0" err="1"/>
              <a:t>белгілерге</a:t>
            </a:r>
            <a:r>
              <a:rPr lang="ru-RU" dirty="0"/>
              <a:t> </a:t>
            </a:r>
            <a:r>
              <a:rPr lang="ru-RU" dirty="0" err="1"/>
              <a:t>жағымсыз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бастады</a:t>
            </a:r>
            <a:endParaRPr lang="ru-RU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>
                <a:solidFill>
                  <a:srgbClr val="002060"/>
                </a:solidFill>
              </a:rPr>
              <a:t>мінез</a:t>
            </a:r>
            <a:r>
              <a:rPr lang="en-GB" dirty="0">
                <a:solidFill>
                  <a:srgbClr val="002060"/>
                </a:solidFill>
              </a:rPr>
              <a:t>-</a:t>
            </a:r>
            <a:r>
              <a:rPr lang="kk-KZ" dirty="0">
                <a:solidFill>
                  <a:srgbClr val="002060"/>
                </a:solidFill>
              </a:rPr>
              <a:t>құлқы, әсіресе, Ғаламтормен жұмыс жасау саласында өзгеріп кетті</a:t>
            </a:r>
            <a:endParaRPr lang="ru-RU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желілердегі</a:t>
            </a:r>
            <a:r>
              <a:rPr lang="ru-RU" dirty="0"/>
              <a:t> </a:t>
            </a:r>
            <a:r>
              <a:rPr lang="ru-RU" dirty="0" err="1"/>
              <a:t>парақшаларын</a:t>
            </a:r>
            <a:r>
              <a:rPr lang="ru-RU" dirty="0"/>
              <a:t> </a:t>
            </a:r>
            <a:r>
              <a:rPr lang="ru-RU" dirty="0" err="1"/>
              <a:t>өшіріп</a:t>
            </a:r>
            <a:r>
              <a:rPr lang="ru-RU" dirty="0"/>
              <a:t> </a:t>
            </a:r>
            <a:r>
              <a:rPr lang="ru-RU" dirty="0" err="1"/>
              <a:t>тастады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>
                <a:solidFill>
                  <a:srgbClr val="002060"/>
                </a:solidFill>
              </a:rPr>
              <a:t>сізге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желіде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балаңыздың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қатысы</a:t>
            </a:r>
            <a:r>
              <a:rPr lang="ru-RU" dirty="0">
                <a:solidFill>
                  <a:srgbClr val="002060"/>
                </a:solidFill>
              </a:rPr>
              <a:t> бар </a:t>
            </a:r>
            <a:r>
              <a:rPr lang="ru-RU" dirty="0" err="1">
                <a:solidFill>
                  <a:srgbClr val="002060"/>
                </a:solidFill>
              </a:rPr>
              <a:t>қорлайтын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немесе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кемсітетін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суреттер</a:t>
            </a:r>
            <a:r>
              <a:rPr lang="ru-RU" dirty="0">
                <a:solidFill>
                  <a:srgbClr val="002060"/>
                </a:solidFill>
              </a:rPr>
              <a:t> және </a:t>
            </a:r>
            <a:r>
              <a:rPr lang="ru-RU" dirty="0" err="1">
                <a:solidFill>
                  <a:srgbClr val="002060"/>
                </a:solidFill>
              </a:rPr>
              <a:t>хабарламалар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кез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болды</a:t>
            </a:r>
            <a:endParaRPr lang="ru-RU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долылық</a:t>
            </a:r>
            <a:r>
              <a:rPr lang="ru-RU" dirty="0"/>
              <a:t> пен </a:t>
            </a:r>
            <a:r>
              <a:rPr lang="ru-RU" dirty="0" err="1"/>
              <a:t>өшпенділік</a:t>
            </a:r>
            <a:r>
              <a:rPr lang="ru-RU" dirty="0"/>
              <a:t> </a:t>
            </a:r>
            <a:r>
              <a:rPr lang="ru-RU" dirty="0" err="1"/>
              <a:t>сезімдері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болды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>
                <a:solidFill>
                  <a:srgbClr val="002060"/>
                </a:solidFill>
              </a:rPr>
              <a:t>қорқыныш</a:t>
            </a:r>
            <a:r>
              <a:rPr lang="ru-RU" dirty="0">
                <a:solidFill>
                  <a:srgbClr val="002060"/>
                </a:solidFill>
              </a:rPr>
              <a:t> – </a:t>
            </a:r>
            <a:r>
              <a:rPr lang="ru-RU" dirty="0" err="1">
                <a:solidFill>
                  <a:srgbClr val="002060"/>
                </a:solidFill>
              </a:rPr>
              <a:t>алаңдау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үшін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әрдайым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жеткілікті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себеп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Егер</a:t>
            </a:r>
            <a:r>
              <a:rPr lang="ru-RU" dirty="0">
                <a:solidFill>
                  <a:srgbClr val="002060"/>
                </a:solidFill>
              </a:rPr>
              <a:t> бала </a:t>
            </a:r>
            <a:r>
              <a:rPr lang="ru-RU" dirty="0" err="1">
                <a:solidFill>
                  <a:srgbClr val="002060"/>
                </a:solidFill>
              </a:rPr>
              <a:t>үнемі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қорқып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жүргендей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көрінсе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ол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кибербуллинг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құрбанына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айналғаны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әбден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мүмкін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Аталған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белгілер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басқа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түйіткілді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мәселелерді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сипаттауы</a:t>
            </a:r>
            <a:r>
              <a:rPr lang="ru-RU" dirty="0">
                <a:solidFill>
                  <a:srgbClr val="002060"/>
                </a:solidFill>
              </a:rPr>
              <a:t> да </a:t>
            </a:r>
            <a:r>
              <a:rPr lang="ru-RU" dirty="0" err="1">
                <a:solidFill>
                  <a:srgbClr val="002060"/>
                </a:solidFill>
              </a:rPr>
              <a:t>мүмкін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Бірақ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кибербуллинг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ықтималдылығын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бірінші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кезекте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анықтап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шешіп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алу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қажет</a:t>
            </a:r>
            <a:endParaRPr lang="ru-RU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2699" y="5865791"/>
            <a:ext cx="1173861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Баланың</a:t>
            </a:r>
            <a:r>
              <a:rPr lang="ru-RU" sz="2400" b="1" dirty="0"/>
              <a:t> (</a:t>
            </a:r>
            <a:r>
              <a:rPr lang="ru-RU" sz="2400" b="1" dirty="0" err="1"/>
              <a:t>жасөсіпірімнің</a:t>
            </a:r>
            <a:r>
              <a:rPr lang="ru-RU" sz="2400" b="1" dirty="0"/>
              <a:t>) </a:t>
            </a:r>
            <a:r>
              <a:rPr lang="ru-RU" sz="2400" b="1" dirty="0" err="1"/>
              <a:t>көңіл</a:t>
            </a:r>
            <a:r>
              <a:rPr lang="en-GB" sz="2400" b="1" dirty="0"/>
              <a:t>-</a:t>
            </a:r>
            <a:r>
              <a:rPr lang="kk-KZ" sz="2400" b="1" dirty="0"/>
              <a:t>күйіндегі қзақ уақытқа созылатын кез</a:t>
            </a:r>
            <a:r>
              <a:rPr lang="en-GB" sz="2400" b="1" dirty="0"/>
              <a:t>-</a:t>
            </a:r>
            <a:r>
              <a:rPr lang="kk-KZ" sz="2400" b="1" dirty="0"/>
              <a:t>келген оқыс өзгеріс </a:t>
            </a:r>
            <a:r>
              <a:rPr lang="en-GB" sz="2400" b="1" dirty="0"/>
              <a:t>–</a:t>
            </a:r>
            <a:r>
              <a:rPr lang="kk-KZ" sz="2400" b="1" dirty="0"/>
              <a:t> ата</a:t>
            </a:r>
            <a:r>
              <a:rPr lang="en-GB" sz="2400" b="1" dirty="0"/>
              <a:t>-</a:t>
            </a:r>
            <a:r>
              <a:rPr lang="kk-KZ" sz="2400" b="1" dirty="0"/>
              <a:t>ана үшін дабыл белгісі</a:t>
            </a:r>
            <a:r>
              <a:rPr lang="ru-RU" sz="2400" b="1" dirty="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3105797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743" y="487910"/>
            <a:ext cx="8054577" cy="217170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00B0F0"/>
                </a:solidFill>
                <a:latin typeface="+mn-lt"/>
              </a:rPr>
              <a:t>Балаңыз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Ғаламтормен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достаса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бастағанда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сіздің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ата</a:t>
            </a:r>
            <a:r>
              <a:rPr lang="en-GB" b="1" dirty="0">
                <a:solidFill>
                  <a:srgbClr val="00B0F0"/>
                </a:solidFill>
                <a:latin typeface="+mn-lt"/>
              </a:rPr>
              <a:t>-</a:t>
            </a:r>
            <a:r>
              <a:rPr lang="kk-KZ" b="1" dirty="0">
                <a:solidFill>
                  <a:srgbClr val="00B0F0"/>
                </a:solidFill>
                <a:latin typeface="+mn-lt"/>
              </a:rPr>
              <a:t>ана ретіндегі рөліңіз қандай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505" y="612959"/>
            <a:ext cx="1927780" cy="192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A picture containing person, indoor, person, holding&#10;&#10;Description automatically generated">
            <a:extLst>
              <a:ext uri="{FF2B5EF4-FFF2-40B4-BE49-F238E27FC236}">
                <a16:creationId xmlns="" xmlns:a16="http://schemas.microsoft.com/office/drawing/2014/main" id="{F331F3B3-45A3-45C3-B52A-7EEEA973A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48" y="3849283"/>
            <a:ext cx="5448772" cy="2659610"/>
          </a:xfrm>
          <a:prstGeom prst="rect">
            <a:avLst/>
          </a:prstGeom>
        </p:spPr>
      </p:pic>
      <p:pic>
        <p:nvPicPr>
          <p:cNvPr id="10" name="Picture 9" descr="A picture containing person, child, boy, young&#10;&#10;Description automatically generated">
            <a:extLst>
              <a:ext uri="{FF2B5EF4-FFF2-40B4-BE49-F238E27FC236}">
                <a16:creationId xmlns="" xmlns:a16="http://schemas.microsoft.com/office/drawing/2014/main" id="{BD24E706-C6B7-4F2E-91C4-173645B949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" y="3606626"/>
            <a:ext cx="4369214" cy="31449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02204" y="545081"/>
            <a:ext cx="5508848" cy="114300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00B0F0"/>
                </a:solidFill>
                <a:latin typeface="+mn-lt"/>
              </a:rPr>
              <a:t>Сұраққа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жауап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ru-RU" b="1" dirty="0" err="1">
                <a:solidFill>
                  <a:srgbClr val="00B0F0"/>
                </a:solidFill>
                <a:latin typeface="+mn-lt"/>
              </a:rPr>
              <a:t>беріңіздер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: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18134" y="2906789"/>
            <a:ext cx="10574706" cy="22631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 err="1">
                <a:solidFill>
                  <a:srgbClr val="002060"/>
                </a:solidFill>
              </a:rPr>
              <a:t>Балаңызға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err="1">
                <a:solidFill>
                  <a:srgbClr val="002060"/>
                </a:solidFill>
              </a:rPr>
              <a:t>алғаш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err="1">
                <a:solidFill>
                  <a:srgbClr val="002060"/>
                </a:solidFill>
              </a:rPr>
              <a:t>рет</a:t>
            </a:r>
            <a:r>
              <a:rPr lang="ru-RU" sz="4800" b="1" dirty="0">
                <a:solidFill>
                  <a:srgbClr val="002060"/>
                </a:solidFill>
              </a:rPr>
              <a:t> коньки </a:t>
            </a:r>
            <a:r>
              <a:rPr lang="ru-RU" sz="4800" b="1" dirty="0" err="1">
                <a:solidFill>
                  <a:srgbClr val="002060"/>
                </a:solidFill>
              </a:rPr>
              <a:t>немесе</a:t>
            </a:r>
            <a:r>
              <a:rPr lang="ru-RU" sz="4800" b="1" dirty="0">
                <a:solidFill>
                  <a:srgbClr val="002060"/>
                </a:solidFill>
              </a:rPr>
              <a:t> велосипед </a:t>
            </a:r>
            <a:r>
              <a:rPr lang="ru-RU" sz="4800" b="1" dirty="0" err="1">
                <a:solidFill>
                  <a:srgbClr val="002060"/>
                </a:solidFill>
              </a:rPr>
              <a:t>бергенде</a:t>
            </a:r>
            <a:r>
              <a:rPr lang="ru-RU" sz="4800" b="1" dirty="0">
                <a:solidFill>
                  <a:srgbClr val="002060"/>
                </a:solidFill>
              </a:rPr>
              <a:t> не </a:t>
            </a:r>
            <a:r>
              <a:rPr lang="ru-RU" sz="4800" b="1" dirty="0" err="1">
                <a:solidFill>
                  <a:srgbClr val="002060"/>
                </a:solidFill>
              </a:rPr>
              <a:t>істейсіз</a:t>
            </a:r>
            <a:r>
              <a:rPr lang="ru-RU" sz="4800" b="1" dirty="0">
                <a:solidFill>
                  <a:srgbClr val="002060"/>
                </a:solidFill>
              </a:rPr>
              <a:t>?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783">
                        <a14:foregroundMark x1="4457" y1="26340" x2="20109" y2="18472"/>
                        <a14:foregroundMark x1="29783" y1="13569" x2="48804" y2="2623"/>
                        <a14:foregroundMark x1="55761" y1="25086" x2="71630" y2="18472"/>
                        <a14:foregroundMark x1="81304" y1="27480" x2="97391" y2="23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10" y="456872"/>
            <a:ext cx="1384114" cy="131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person sitting at a table in front of a window&#10;&#10;Description automatically generated">
            <a:extLst>
              <a:ext uri="{FF2B5EF4-FFF2-40B4-BE49-F238E27FC236}">
                <a16:creationId xmlns="" xmlns:a16="http://schemas.microsoft.com/office/drawing/2014/main" id="{EE0A906B-DA9A-4DDE-A8B1-D46309C8E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052" y="-12132"/>
            <a:ext cx="4480948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43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1570" y="3829040"/>
            <a:ext cx="10081260" cy="1938992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АТА</a:t>
            </a:r>
            <a:r>
              <a:rPr lang="en-GB" sz="4000" b="1" dirty="0">
                <a:solidFill>
                  <a:srgbClr val="0070C0"/>
                </a:solidFill>
              </a:rPr>
              <a:t>-</a:t>
            </a:r>
            <a:r>
              <a:rPr lang="kk-KZ" sz="4000" b="1" dirty="0">
                <a:solidFill>
                  <a:srgbClr val="0070C0"/>
                </a:solidFill>
              </a:rPr>
              <a:t>АНА РЕТІНДЕГІ БІЗДІҢ МІНДЕТІМІЗ </a:t>
            </a:r>
            <a:r>
              <a:rPr lang="ru-RU" sz="4000" b="1" dirty="0">
                <a:solidFill>
                  <a:srgbClr val="0070C0"/>
                </a:solidFill>
              </a:rPr>
              <a:t>– </a:t>
            </a:r>
          </a:p>
          <a:p>
            <a:pPr algn="ctr"/>
            <a:r>
              <a:rPr lang="ru-RU" sz="4000" b="1" dirty="0">
                <a:solidFill>
                  <a:srgbClr val="0070C0"/>
                </a:solidFill>
              </a:rPr>
              <a:t>ҒАЛАМТОР РЕСУРСТАРЫН ҚАУІПСІЗ ПАЙДАЛАНУДЫ ҮЙРЕТУ</a:t>
            </a:r>
          </a:p>
        </p:txBody>
      </p:sp>
      <p:pic>
        <p:nvPicPr>
          <p:cNvPr id="8" name="Picture 7" descr="A picture containing person, computer, indoor, computer&#10;&#10;Description automatically generated">
            <a:extLst>
              <a:ext uri="{FF2B5EF4-FFF2-40B4-BE49-F238E27FC236}">
                <a16:creationId xmlns="" xmlns:a16="http://schemas.microsoft.com/office/drawing/2014/main" id="{81ADD8E5-8271-4724-9CA6-2BE736433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258" y="26978"/>
            <a:ext cx="4355092" cy="32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6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8775" y="57038"/>
            <a:ext cx="7908400" cy="960344"/>
          </a:xfrm>
        </p:spPr>
        <p:txBody>
          <a:bodyPr>
            <a:noAutofit/>
          </a:bodyPr>
          <a:lstStyle/>
          <a:p>
            <a:pPr algn="ctr"/>
            <a:r>
              <a:rPr lang="ru-RU" b="1" dirty="0" err="1">
                <a:solidFill>
                  <a:srgbClr val="00B0F0"/>
                </a:solidFill>
                <a:latin typeface="+mn-lt"/>
              </a:rPr>
              <a:t>Ата</a:t>
            </a:r>
            <a:r>
              <a:rPr lang="en-GB" b="1" dirty="0">
                <a:solidFill>
                  <a:srgbClr val="00B0F0"/>
                </a:solidFill>
                <a:latin typeface="+mn-lt"/>
              </a:rPr>
              <a:t>-</a:t>
            </a:r>
            <a:r>
              <a:rPr lang="kk-KZ" b="1" dirty="0">
                <a:solidFill>
                  <a:srgbClr val="00B0F0"/>
                </a:solidFill>
                <a:latin typeface="+mn-lt"/>
              </a:rPr>
              <a:t>аналарға не істеу керек</a:t>
            </a:r>
            <a:r>
              <a:rPr lang="ru-RU" b="1" dirty="0">
                <a:solidFill>
                  <a:srgbClr val="00B0F0"/>
                </a:solidFill>
                <a:latin typeface="+mn-lt"/>
              </a:rPr>
              <a:t>?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47213" y="1475301"/>
            <a:ext cx="4611568" cy="1152128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70C0"/>
                </a:solidFill>
              </a:rPr>
              <a:t>ТӘСІЛ № 1: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Қатаң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қадағалау</a:t>
            </a:r>
            <a:r>
              <a:rPr lang="ru-RU" sz="2800" dirty="0">
                <a:solidFill>
                  <a:srgbClr val="0070C0"/>
                </a:solidFill>
              </a:rPr>
              <a:t> және </a:t>
            </a:r>
            <a:r>
              <a:rPr lang="ru-RU" sz="2800" dirty="0" err="1">
                <a:solidFill>
                  <a:srgbClr val="0070C0"/>
                </a:solidFill>
              </a:rPr>
              <a:t>шектеу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90051" y="3085348"/>
            <a:ext cx="5705949" cy="33440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400" dirty="0"/>
              <a:t> </a:t>
            </a:r>
            <a:r>
              <a:rPr lang="ru-RU" sz="2400" dirty="0" err="1"/>
              <a:t>Өкінішке</a:t>
            </a:r>
            <a:r>
              <a:rPr lang="ru-RU" sz="2400" dirty="0"/>
              <a:t> </a:t>
            </a:r>
            <a:r>
              <a:rPr lang="ru-RU" sz="2400" dirty="0" err="1"/>
              <a:t>орай</a:t>
            </a:r>
            <a:r>
              <a:rPr lang="ru-RU" sz="2400" dirty="0"/>
              <a:t>, </a:t>
            </a:r>
            <a:r>
              <a:rPr lang="ru-RU" sz="2400" dirty="0" err="1"/>
              <a:t>бұл</a:t>
            </a:r>
            <a:r>
              <a:rPr lang="ru-RU" sz="2400" dirty="0"/>
              <a:t> </a:t>
            </a:r>
            <a:r>
              <a:rPr lang="ru-RU" sz="2400" dirty="0" err="1"/>
              <a:t>тәсіл</a:t>
            </a:r>
            <a:r>
              <a:rPr lang="ru-RU" sz="2400" dirty="0"/>
              <a:t> </a:t>
            </a:r>
            <a:r>
              <a:rPr lang="ru-RU" sz="2400" dirty="0" err="1"/>
              <a:t>балаңыздың</a:t>
            </a:r>
            <a:r>
              <a:rPr lang="ru-RU" sz="2400" dirty="0"/>
              <a:t> </a:t>
            </a:r>
            <a:r>
              <a:rPr lang="ru-RU" sz="2400" dirty="0" err="1"/>
              <a:t>ашуын</a:t>
            </a:r>
            <a:r>
              <a:rPr lang="ru-RU" sz="2400" dirty="0"/>
              <a:t> және </a:t>
            </a:r>
            <a:r>
              <a:rPr lang="ru-RU" sz="2400" dirty="0" err="1"/>
              <a:t>наразылығын</a:t>
            </a:r>
            <a:r>
              <a:rPr lang="ru-RU" sz="2400" dirty="0"/>
              <a:t> </a:t>
            </a:r>
            <a:r>
              <a:rPr lang="ru-RU" sz="2400" dirty="0" err="1"/>
              <a:t>тудыруы</a:t>
            </a:r>
            <a:r>
              <a:rPr lang="ru-RU" sz="2400" dirty="0"/>
              <a:t> </a:t>
            </a:r>
            <a:r>
              <a:rPr lang="ru-RU" sz="2400" dirty="0" err="1"/>
              <a:t>мүмкін</a:t>
            </a:r>
            <a:r>
              <a:rPr lang="ru-RU" sz="2400" dirty="0"/>
              <a:t>. </a:t>
            </a:r>
            <a:r>
              <a:rPr lang="ru-RU" sz="2400" dirty="0" err="1"/>
              <a:t>Өздеріңіз</a:t>
            </a:r>
            <a:r>
              <a:rPr lang="ru-RU" sz="2400" dirty="0"/>
              <a:t> </a:t>
            </a:r>
            <a:r>
              <a:rPr lang="ru-RU" sz="2400" dirty="0" err="1"/>
              <a:t>білесіздер</a:t>
            </a:r>
            <a:r>
              <a:rPr lang="ru-RU" sz="2400" dirty="0"/>
              <a:t>, </a:t>
            </a:r>
            <a:r>
              <a:rPr lang="ru-RU" sz="2400" dirty="0" err="1"/>
              <a:t>тыйым</a:t>
            </a:r>
            <a:r>
              <a:rPr lang="ru-RU" sz="2400" dirty="0"/>
              <a:t> </a:t>
            </a:r>
            <a:r>
              <a:rPr lang="ru-RU" sz="2400" dirty="0" err="1"/>
              <a:t>салынған</a:t>
            </a:r>
            <a:r>
              <a:rPr lang="ru-RU" sz="2400" dirty="0"/>
              <a:t> </a:t>
            </a:r>
            <a:r>
              <a:rPr lang="ru-RU" sz="2400" dirty="0" err="1"/>
              <a:t>жеміс</a:t>
            </a:r>
            <a:r>
              <a:rPr lang="ru-RU" sz="2400" dirty="0"/>
              <a:t> </a:t>
            </a:r>
            <a:r>
              <a:rPr lang="ru-RU" sz="2400" dirty="0" err="1"/>
              <a:t>тәтті</a:t>
            </a:r>
            <a:r>
              <a:rPr lang="ru-RU" sz="2400" dirty="0"/>
              <a:t> </a:t>
            </a:r>
            <a:r>
              <a:rPr lang="ru-RU" sz="2400" dirty="0" err="1"/>
              <a:t>көрінеді</a:t>
            </a:r>
            <a:r>
              <a:rPr lang="ru-RU" sz="2400" dirty="0"/>
              <a:t>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400" dirty="0"/>
              <a:t> </a:t>
            </a:r>
            <a:r>
              <a:rPr lang="ru-RU" sz="2400" dirty="0" err="1"/>
              <a:t>Үйде</a:t>
            </a:r>
            <a:r>
              <a:rPr lang="ru-RU" sz="2400" dirty="0"/>
              <a:t> </a:t>
            </a:r>
            <a:r>
              <a:rPr lang="ru-RU" sz="2400" dirty="0" err="1"/>
              <a:t>Ғаламторға</a:t>
            </a:r>
            <a:r>
              <a:rPr lang="ru-RU" sz="2400" dirty="0"/>
              <a:t> </a:t>
            </a:r>
            <a:r>
              <a:rPr lang="ru-RU" sz="2400" dirty="0" err="1"/>
              <a:t>еркін</a:t>
            </a:r>
            <a:r>
              <a:rPr lang="ru-RU" sz="2400" dirty="0"/>
              <a:t> </a:t>
            </a:r>
            <a:r>
              <a:rPr lang="ru-RU" sz="2400" dirty="0" err="1"/>
              <a:t>кіру</a:t>
            </a:r>
            <a:r>
              <a:rPr lang="ru-RU" sz="2400" dirty="0"/>
              <a:t> </a:t>
            </a:r>
            <a:r>
              <a:rPr lang="ru-RU" sz="2400" dirty="0" err="1"/>
              <a:t>мүмкіндігінен</a:t>
            </a:r>
            <a:r>
              <a:rPr lang="ru-RU" sz="2400" dirty="0"/>
              <a:t> </a:t>
            </a:r>
            <a:r>
              <a:rPr lang="ru-RU" sz="2400" dirty="0" err="1"/>
              <a:t>айырылған</a:t>
            </a:r>
            <a:r>
              <a:rPr lang="ru-RU" sz="2400" dirty="0"/>
              <a:t> бала </a:t>
            </a:r>
            <a:r>
              <a:rPr lang="ru-RU" sz="2400" dirty="0" err="1"/>
              <a:t>қадағалау</a:t>
            </a:r>
            <a:r>
              <a:rPr lang="ru-RU" sz="2400" dirty="0"/>
              <a:t> мен </a:t>
            </a:r>
            <a:r>
              <a:rPr lang="ru-RU" sz="2400" dirty="0" err="1"/>
              <a:t>тыйымды</a:t>
            </a:r>
            <a:r>
              <a:rPr lang="ru-RU" sz="2400" dirty="0"/>
              <a:t> </a:t>
            </a:r>
            <a:r>
              <a:rPr lang="ru-RU" sz="2400" dirty="0" err="1"/>
              <a:t>айналып</a:t>
            </a:r>
            <a:r>
              <a:rPr lang="ru-RU" sz="2400" dirty="0"/>
              <a:t> </a:t>
            </a:r>
            <a:r>
              <a:rPr lang="ru-RU" sz="2400" dirty="0" err="1"/>
              <a:t>өту</a:t>
            </a:r>
            <a:r>
              <a:rPr lang="ru-RU" sz="2400" dirty="0"/>
              <a:t> </a:t>
            </a:r>
            <a:r>
              <a:rPr lang="ru-RU" sz="2400" dirty="0" err="1"/>
              <a:t>үшін</a:t>
            </a:r>
            <a:r>
              <a:rPr lang="ru-RU" sz="2400" dirty="0"/>
              <a:t> </a:t>
            </a:r>
            <a:r>
              <a:rPr lang="ru-RU" sz="2400" dirty="0" err="1"/>
              <a:t>басқа</a:t>
            </a:r>
            <a:r>
              <a:rPr lang="ru-RU" sz="2400" dirty="0"/>
              <a:t> </a:t>
            </a:r>
            <a:r>
              <a:rPr lang="ru-RU" sz="2400" dirty="0" err="1"/>
              <a:t>мүмкіндіктер</a:t>
            </a:r>
            <a:r>
              <a:rPr lang="ru-RU" sz="2400" dirty="0"/>
              <a:t> </a:t>
            </a:r>
            <a:r>
              <a:rPr lang="ru-RU" sz="2400" dirty="0" err="1"/>
              <a:t>тауып</a:t>
            </a:r>
            <a:r>
              <a:rPr lang="ru-RU" sz="2400" dirty="0"/>
              <a:t> </a:t>
            </a:r>
            <a:r>
              <a:rPr lang="ru-RU" sz="2400" dirty="0" err="1"/>
              <a:t>алуы</a:t>
            </a:r>
            <a:r>
              <a:rPr lang="ru-RU" sz="2400" dirty="0"/>
              <a:t> </a:t>
            </a:r>
            <a:r>
              <a:rPr lang="ru-RU" sz="2400" dirty="0" err="1"/>
              <a:t>ықтимал</a:t>
            </a:r>
            <a:r>
              <a:rPr lang="ru-RU" sz="2400" dirty="0"/>
              <a:t>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327647" y="1094478"/>
            <a:ext cx="4752496" cy="191377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70C0"/>
                </a:solidFill>
              </a:rPr>
              <a:t>ТӘСІЛ № 2: 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Баланың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сеніміне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кіру</a:t>
            </a:r>
            <a:r>
              <a:rPr lang="ru-RU" sz="2800" dirty="0">
                <a:solidFill>
                  <a:srgbClr val="0070C0"/>
                </a:solidFill>
              </a:rPr>
              <a:t> және </a:t>
            </a:r>
            <a:r>
              <a:rPr lang="ru-RU" sz="2800" dirty="0" err="1">
                <a:solidFill>
                  <a:srgbClr val="0070C0"/>
                </a:solidFill>
              </a:rPr>
              <a:t>оның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Ғаламтордағы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істерінен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хабардар</a:t>
            </a:r>
            <a:r>
              <a:rPr lang="ru-RU" sz="2800" dirty="0">
                <a:solidFill>
                  <a:srgbClr val="0070C0"/>
                </a:solidFill>
              </a:rPr>
              <a:t> болу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628004" y="3406084"/>
            <a:ext cx="4752496" cy="2678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400" dirty="0"/>
              <a:t> </a:t>
            </a:r>
            <a:r>
              <a:rPr lang="ru-RU" sz="2400" dirty="0" err="1"/>
              <a:t>Балаға</a:t>
            </a:r>
            <a:r>
              <a:rPr lang="ru-RU" sz="2400" dirty="0"/>
              <a:t> </a:t>
            </a:r>
            <a:r>
              <a:rPr lang="ru-RU" sz="2400" dirty="0" err="1"/>
              <a:t>нағыз</a:t>
            </a:r>
            <a:r>
              <a:rPr lang="ru-RU" sz="2400" dirty="0"/>
              <a:t> және </a:t>
            </a:r>
            <a:r>
              <a:rPr lang="ru-RU" sz="2400" dirty="0" err="1"/>
              <a:t>адал</a:t>
            </a:r>
            <a:r>
              <a:rPr lang="ru-RU" sz="2400" dirty="0"/>
              <a:t> </a:t>
            </a:r>
            <a:r>
              <a:rPr lang="ru-RU" sz="2400" dirty="0" err="1"/>
              <a:t>дос</a:t>
            </a:r>
            <a:r>
              <a:rPr lang="ru-RU" sz="2400" dirty="0"/>
              <a:t> </a:t>
            </a:r>
            <a:r>
              <a:rPr lang="ru-RU" sz="2400" dirty="0" err="1"/>
              <a:t>болыңыз</a:t>
            </a:r>
            <a:r>
              <a:rPr lang="ru-RU" sz="2400" dirty="0"/>
              <a:t>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400" dirty="0"/>
              <a:t> </a:t>
            </a:r>
            <a:r>
              <a:rPr lang="ru-RU" sz="2400" dirty="0" err="1"/>
              <a:t>Егер</a:t>
            </a:r>
            <a:r>
              <a:rPr lang="ru-RU" sz="2400" dirty="0"/>
              <a:t> </a:t>
            </a:r>
            <a:r>
              <a:rPr lang="ru-RU" sz="2400" dirty="0" err="1"/>
              <a:t>оған</a:t>
            </a:r>
            <a:r>
              <a:rPr lang="ru-RU" sz="2400" dirty="0"/>
              <a:t> </a:t>
            </a:r>
            <a:r>
              <a:rPr lang="ru-RU" sz="2400" dirty="0" err="1"/>
              <a:t>сізбен</a:t>
            </a:r>
            <a:r>
              <a:rPr lang="ru-RU" sz="2400" dirty="0"/>
              <a:t> </a:t>
            </a:r>
            <a:r>
              <a:rPr lang="ru-RU" sz="2400" dirty="0" err="1"/>
              <a:t>шынайы</a:t>
            </a:r>
            <a:r>
              <a:rPr lang="ru-RU" sz="2400" dirty="0"/>
              <a:t> </a:t>
            </a:r>
            <a:r>
              <a:rPr lang="ru-RU" sz="2400" dirty="0" err="1"/>
              <a:t>өмірде</a:t>
            </a:r>
            <a:r>
              <a:rPr lang="ru-RU" sz="2400" dirty="0"/>
              <a:t> </a:t>
            </a:r>
            <a:r>
              <a:rPr lang="ru-RU" sz="2400" dirty="0" err="1"/>
              <a:t>қызықты</a:t>
            </a:r>
            <a:r>
              <a:rPr lang="ru-RU" sz="2400" dirty="0"/>
              <a:t> </a:t>
            </a:r>
            <a:r>
              <a:rPr lang="ru-RU" sz="2400" dirty="0" err="1"/>
              <a:t>болса</a:t>
            </a:r>
            <a:r>
              <a:rPr lang="ru-RU" sz="2400" dirty="0"/>
              <a:t>, </a:t>
            </a:r>
            <a:r>
              <a:rPr lang="ru-RU" sz="2400" dirty="0" err="1"/>
              <a:t>онда</a:t>
            </a:r>
            <a:r>
              <a:rPr lang="ru-RU" sz="2400" dirty="0"/>
              <a:t> </a:t>
            </a:r>
            <a:r>
              <a:rPr lang="ru-RU" sz="2400" dirty="0" err="1"/>
              <a:t>виртуалды</a:t>
            </a:r>
            <a:r>
              <a:rPr lang="ru-RU" sz="2400" dirty="0"/>
              <a:t> </a:t>
            </a:r>
            <a:r>
              <a:rPr lang="ru-RU" sz="2400" dirty="0" err="1"/>
              <a:t>өмірде</a:t>
            </a:r>
            <a:r>
              <a:rPr lang="ru-RU" sz="2400" dirty="0"/>
              <a:t> </a:t>
            </a:r>
            <a:r>
              <a:rPr lang="ru-RU" sz="2400" dirty="0" err="1"/>
              <a:t>уақыт</a:t>
            </a:r>
            <a:r>
              <a:rPr lang="ru-RU" sz="2400" dirty="0"/>
              <a:t> </a:t>
            </a:r>
            <a:r>
              <a:rPr lang="ru-RU" sz="2400" dirty="0" err="1"/>
              <a:t>өткізгісі</a:t>
            </a:r>
            <a:r>
              <a:rPr lang="ru-RU" sz="2400" dirty="0"/>
              <a:t> </a:t>
            </a:r>
            <a:r>
              <a:rPr lang="ru-RU" sz="2400" dirty="0" err="1"/>
              <a:t>келмейтін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r>
              <a:rPr lang="ru-RU" sz="2400" dirty="0"/>
              <a:t>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543" y="91383"/>
            <a:ext cx="1215449" cy="121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208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9617" y="185335"/>
            <a:ext cx="9082330" cy="701622"/>
          </a:xfrm>
        </p:spPr>
        <p:txBody>
          <a:bodyPr anchor="ctr">
            <a:normAutofit/>
          </a:bodyPr>
          <a:lstStyle/>
          <a:p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Тәсіл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№1: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Қатаң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қадағалау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мен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шектеу</a:t>
            </a:r>
            <a:endParaRPr lang="ru-RU" sz="36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53018" y="5212745"/>
            <a:ext cx="11756572" cy="15121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b="1" dirty="0" err="1">
                <a:solidFill>
                  <a:srgbClr val="002060"/>
                </a:solidFill>
              </a:rPr>
              <a:t>Бейнесюжет</a:t>
            </a:r>
            <a:r>
              <a:rPr lang="ru-RU" sz="2800" b="1" dirty="0">
                <a:solidFill>
                  <a:srgbClr val="002060"/>
                </a:solidFill>
              </a:rPr>
              <a:t>: «</a:t>
            </a:r>
            <a:r>
              <a:rPr lang="ru-RU" sz="2800" b="1" dirty="0" err="1">
                <a:solidFill>
                  <a:srgbClr val="002060"/>
                </a:solidFill>
              </a:rPr>
              <a:t>Ғаламтор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желісінде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қауіпсіз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жұмыс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жасауды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ұйымдастыру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жөнінде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ата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kk-KZ" sz="2800" b="1" dirty="0">
                <a:solidFill>
                  <a:srgbClr val="002060"/>
                </a:solidFill>
              </a:rPr>
              <a:t>аналарға арналған ұсынымдар</a:t>
            </a:r>
            <a:r>
              <a:rPr lang="ru-RU" sz="2800" b="1" dirty="0">
                <a:solidFill>
                  <a:srgbClr val="002060"/>
                </a:solidFill>
              </a:rPr>
              <a:t>»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u="sng" dirty="0">
                <a:hlinkClick r:id="rId3"/>
              </a:rPr>
              <a:t>https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>
                <a:hlinkClick r:id="rId3"/>
              </a:rPr>
              <a:t>www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youtube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com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watch</a:t>
            </a:r>
            <a:r>
              <a:rPr lang="ru-RU" u="sng" dirty="0">
                <a:hlinkClick r:id="rId3"/>
              </a:rPr>
              <a:t>?</a:t>
            </a:r>
            <a:r>
              <a:rPr lang="en-US" u="sng" dirty="0">
                <a:hlinkClick r:id="rId3"/>
              </a:rPr>
              <a:t>v</a:t>
            </a:r>
            <a:r>
              <a:rPr lang="ru-RU" u="sng" dirty="0">
                <a:hlinkClick r:id="rId3"/>
              </a:rPr>
              <a:t>=</a:t>
            </a:r>
            <a:r>
              <a:rPr lang="en-US" u="sng" dirty="0" err="1">
                <a:hlinkClick r:id="rId3"/>
              </a:rPr>
              <a:t>ANeL</a:t>
            </a:r>
            <a:r>
              <a:rPr lang="ru-RU" u="sng" dirty="0">
                <a:hlinkClick r:id="rId3"/>
              </a:rPr>
              <a:t>0</a:t>
            </a:r>
            <a:r>
              <a:rPr lang="en-US" u="sng" dirty="0">
                <a:hlinkClick r:id="rId3"/>
              </a:rPr>
              <a:t>h</a:t>
            </a:r>
            <a:r>
              <a:rPr lang="ru-RU" u="sng" dirty="0">
                <a:hlinkClick r:id="rId3"/>
              </a:rPr>
              <a:t>4</a:t>
            </a:r>
            <a:r>
              <a:rPr lang="en-US" u="sng" dirty="0">
                <a:hlinkClick r:id="rId3"/>
              </a:rPr>
              <a:t>CV</a:t>
            </a:r>
            <a:r>
              <a:rPr lang="ru-RU" u="sng" dirty="0">
                <a:hlinkClick r:id="rId3"/>
              </a:rPr>
              <a:t>8</a:t>
            </a:r>
            <a:r>
              <a:rPr lang="en-US" u="sng" dirty="0">
                <a:hlinkClick r:id="rId3"/>
              </a:rPr>
              <a:t>Q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17" y="118"/>
            <a:ext cx="1714694" cy="166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020" y="967644"/>
            <a:ext cx="7259960" cy="408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249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9316" y="1499550"/>
            <a:ext cx="11918032" cy="5061269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Компьютерді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ортақ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бөлмеде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орналастырыңыз</a:t>
            </a:r>
            <a:endParaRPr lang="ru-RU" sz="2400" b="1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Жиі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кіретін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сайттардың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мекен</a:t>
            </a:r>
            <a:r>
              <a:rPr lang="en-GB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-</a:t>
            </a:r>
            <a:r>
              <a:rPr lang="kk-KZ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жай көрсетілген «Таңдаулылар» тізімін жасаңыз</a:t>
            </a:r>
            <a:endParaRPr lang="ru-RU" sz="2400" b="1" kern="1400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Балаға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пайдаланушылық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құқықтары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шектелген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тіркеулі</a:t>
            </a:r>
            <a:r>
              <a:rPr lang="kk-KZ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к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жазба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ашыңыз</a:t>
            </a:r>
            <a:endParaRPr lang="ru-RU" sz="2400" b="1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Балаға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желідегі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құпиялық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ережелерін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үйретіңіз</a:t>
            </a:r>
            <a:endParaRPr lang="ru-RU" sz="2400" b="1" kern="1400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Балаға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қауіпсіз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кілтсөздер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ойлап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табуды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үйретіңіз</a:t>
            </a:r>
            <a:endParaRPr lang="ru-RU" sz="2400" b="1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Балаға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желідегі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алаяқтар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мен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қылмыскерлер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туралы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айтып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беріңіз</a:t>
            </a:r>
            <a:endParaRPr lang="ru-RU" sz="2400" b="1" kern="1400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Виртуалды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таныстарымен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кездесуге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қатаң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тыйым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салыңыз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Ондай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кездесудің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қандай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қауіпті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болатынын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түсіндіріңіз</a:t>
            </a:r>
            <a:endParaRPr lang="ru-RU" sz="2400" b="1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Ата</a:t>
            </a:r>
            <a:r>
              <a:rPr lang="en-GB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-</a:t>
            </a:r>
            <a:r>
              <a:rPr lang="kk-KZ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аналық бақылау бағдарламаларын орнатыңыз</a:t>
            </a:r>
            <a:endParaRPr lang="ru-RU" sz="2400" b="1" kern="1400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Веб</a:t>
            </a:r>
            <a:r>
              <a:rPr lang="en-GB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kk-KZ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контентті сүзгілеу бағдарламаларын пайдаланыңыз</a:t>
            </a:r>
            <a:endParaRPr lang="ru-RU" sz="2400" b="1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Ұнамсыз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контентті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бұғаттау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құралдарын</a:t>
            </a:r>
            <a:r>
              <a:rPr lang="ru-RU" sz="2400" b="1" kern="14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қолданыңыз</a:t>
            </a:r>
            <a:endParaRPr lang="ru-RU" sz="2400" b="1" kern="1400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Компьютерде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жұмыс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жасау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уақытын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шектейтін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бағдарламаны</a:t>
            </a:r>
            <a:r>
              <a:rPr lang="ru-RU" sz="2400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kern="1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орнатыңыз</a:t>
            </a:r>
            <a:endParaRPr lang="ru-RU" sz="2400" b="1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43616" y="87312"/>
            <a:ext cx="10648384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Қолданатын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кеңестердің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нөмірін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kk-KZ" sz="3600" b="1" dirty="0">
                <a:solidFill>
                  <a:srgbClr val="0070C0"/>
                </a:solidFill>
                <a:latin typeface="+mn-lt"/>
              </a:rPr>
              <a:t>ч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атта</a:t>
            </a:r>
            <a:r>
              <a:rPr lang="en-GB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жазыңыз</a:t>
            </a:r>
            <a:endParaRPr lang="ru-RU" sz="36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16" y="0"/>
            <a:ext cx="13843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3180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0180" y="-1"/>
            <a:ext cx="10623033" cy="11887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ts val="3600"/>
              </a:lnSpc>
            </a:pP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Тәсіл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№2: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Баланың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сеніміне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кіру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оның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Ғаламтордағы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істерінен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хабардар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болу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9055" y="5277394"/>
            <a:ext cx="12073889" cy="1523821"/>
          </a:xfrm>
        </p:spPr>
        <p:txBody>
          <a:bodyPr anchor="ctr">
            <a:normAutofit/>
          </a:bodyPr>
          <a:lstStyle/>
          <a:p>
            <a:pPr>
              <a:lnSpc>
                <a:spcPts val="3000"/>
              </a:lnSpc>
              <a:spcBef>
                <a:spcPts val="0"/>
              </a:spcBef>
            </a:pPr>
            <a:r>
              <a:rPr lang="ru-RU" sz="3000" b="1" dirty="0" err="1">
                <a:solidFill>
                  <a:srgbClr val="002060"/>
                </a:solidFill>
              </a:rPr>
              <a:t>Бейнесюжет</a:t>
            </a:r>
            <a:r>
              <a:rPr lang="ru-RU" sz="3000" b="1" dirty="0">
                <a:solidFill>
                  <a:srgbClr val="002060"/>
                </a:solidFill>
              </a:rPr>
              <a:t>: «№2 </a:t>
            </a:r>
            <a:r>
              <a:rPr lang="ru-RU" sz="3000" b="1" dirty="0" err="1">
                <a:solidFill>
                  <a:srgbClr val="002060"/>
                </a:solidFill>
              </a:rPr>
              <a:t>Ғаламтор</a:t>
            </a:r>
            <a:r>
              <a:rPr lang="ru-RU" sz="3000" b="1" dirty="0">
                <a:solidFill>
                  <a:srgbClr val="002060"/>
                </a:solidFill>
              </a:rPr>
              <a:t> </a:t>
            </a:r>
            <a:r>
              <a:rPr lang="ru-RU" sz="3000" b="1" dirty="0" err="1">
                <a:solidFill>
                  <a:srgbClr val="002060"/>
                </a:solidFill>
              </a:rPr>
              <a:t>желісіндегі</a:t>
            </a:r>
            <a:r>
              <a:rPr lang="ru-RU" sz="3000" b="1" dirty="0">
                <a:solidFill>
                  <a:srgbClr val="002060"/>
                </a:solidFill>
              </a:rPr>
              <a:t> </a:t>
            </a:r>
            <a:r>
              <a:rPr lang="ru-RU" sz="3000" b="1" dirty="0" err="1">
                <a:solidFill>
                  <a:srgbClr val="002060"/>
                </a:solidFill>
              </a:rPr>
              <a:t>мінез</a:t>
            </a:r>
            <a:r>
              <a:rPr lang="en-GB" sz="3000" b="1" dirty="0">
                <a:solidFill>
                  <a:srgbClr val="002060"/>
                </a:solidFill>
              </a:rPr>
              <a:t>-</a:t>
            </a:r>
            <a:r>
              <a:rPr lang="kk-KZ" sz="3000" b="1" dirty="0">
                <a:solidFill>
                  <a:srgbClr val="002060"/>
                </a:solidFill>
              </a:rPr>
              <a:t>құлық туралы жасөспірімдердің ата</a:t>
            </a:r>
            <a:r>
              <a:rPr lang="en-GB" sz="3000" b="1" dirty="0">
                <a:solidFill>
                  <a:srgbClr val="002060"/>
                </a:solidFill>
              </a:rPr>
              <a:t>-</a:t>
            </a:r>
            <a:r>
              <a:rPr lang="kk-KZ" sz="3000" b="1" dirty="0">
                <a:solidFill>
                  <a:srgbClr val="002060"/>
                </a:solidFill>
              </a:rPr>
              <a:t>аналарына арналған кеңестер</a:t>
            </a:r>
            <a:r>
              <a:rPr lang="ru-RU" sz="3000" b="1" dirty="0">
                <a:solidFill>
                  <a:srgbClr val="002060"/>
                </a:solidFill>
              </a:rPr>
              <a:t>»</a:t>
            </a: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2600" dirty="0">
                <a:hlinkClick r:id="rId3"/>
              </a:rPr>
              <a:t>https</a:t>
            </a:r>
            <a:r>
              <a:rPr lang="ru-RU" sz="2600" dirty="0">
                <a:hlinkClick r:id="rId3"/>
              </a:rPr>
              <a:t>://</a:t>
            </a:r>
            <a:r>
              <a:rPr lang="en-US" sz="2600" dirty="0">
                <a:hlinkClick r:id="rId3"/>
              </a:rPr>
              <a:t>www</a:t>
            </a:r>
            <a:r>
              <a:rPr lang="ru-RU" sz="2600" dirty="0">
                <a:hlinkClick r:id="rId3"/>
              </a:rPr>
              <a:t>.</a:t>
            </a:r>
            <a:r>
              <a:rPr lang="en-US" sz="2600" dirty="0" err="1">
                <a:hlinkClick r:id="rId3"/>
              </a:rPr>
              <a:t>youtube</a:t>
            </a:r>
            <a:r>
              <a:rPr lang="ru-RU" sz="2600" dirty="0">
                <a:hlinkClick r:id="rId3"/>
              </a:rPr>
              <a:t>.</a:t>
            </a:r>
            <a:r>
              <a:rPr lang="en-US" sz="2600" dirty="0">
                <a:hlinkClick r:id="rId3"/>
              </a:rPr>
              <a:t>com</a:t>
            </a:r>
            <a:r>
              <a:rPr lang="ru-RU" sz="2600" dirty="0">
                <a:hlinkClick r:id="rId3"/>
              </a:rPr>
              <a:t>/</a:t>
            </a:r>
            <a:r>
              <a:rPr lang="en-US" sz="2600" dirty="0">
                <a:hlinkClick r:id="rId3"/>
              </a:rPr>
              <a:t>watch</a:t>
            </a:r>
            <a:r>
              <a:rPr lang="ru-RU" sz="2600" dirty="0">
                <a:hlinkClick r:id="rId3"/>
              </a:rPr>
              <a:t>?</a:t>
            </a:r>
            <a:r>
              <a:rPr lang="en-US" sz="2600" dirty="0">
                <a:hlinkClick r:id="rId3"/>
              </a:rPr>
              <a:t>v</a:t>
            </a:r>
            <a:r>
              <a:rPr lang="ru-RU" sz="2600" dirty="0">
                <a:hlinkClick r:id="rId3"/>
              </a:rPr>
              <a:t>=</a:t>
            </a:r>
            <a:r>
              <a:rPr lang="en-US" sz="2600" dirty="0" err="1">
                <a:hlinkClick r:id="rId3"/>
              </a:rPr>
              <a:t>ANeL</a:t>
            </a:r>
            <a:r>
              <a:rPr lang="ru-RU" sz="2600" dirty="0">
                <a:hlinkClick r:id="rId3"/>
              </a:rPr>
              <a:t>0</a:t>
            </a:r>
            <a:r>
              <a:rPr lang="en-US" sz="2600" dirty="0">
                <a:hlinkClick r:id="rId3"/>
              </a:rPr>
              <a:t>h</a:t>
            </a:r>
            <a:r>
              <a:rPr lang="ru-RU" sz="2600" dirty="0">
                <a:hlinkClick r:id="rId3"/>
              </a:rPr>
              <a:t>4</a:t>
            </a:r>
            <a:r>
              <a:rPr lang="en-US" sz="2600" dirty="0">
                <a:hlinkClick r:id="rId3"/>
              </a:rPr>
              <a:t>CV</a:t>
            </a:r>
            <a:r>
              <a:rPr lang="ru-RU" sz="2600" dirty="0">
                <a:hlinkClick r:id="rId3"/>
              </a:rPr>
              <a:t>8</a:t>
            </a:r>
            <a:r>
              <a:rPr lang="en-US" sz="2600" dirty="0">
                <a:hlinkClick r:id="rId3"/>
              </a:rPr>
              <a:t>Q</a:t>
            </a:r>
            <a:endParaRPr lang="ru-RU" sz="3000" b="1" dirty="0">
              <a:solidFill>
                <a:srgbClr val="002060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1" y="56785"/>
            <a:ext cx="1322069" cy="128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591" y="1188720"/>
            <a:ext cx="7704015" cy="404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331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7628" y="1403207"/>
            <a:ext cx="12104371" cy="545747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kk-KZ" b="1" kern="1400" dirty="0"/>
              <a:t>Баланың сүйіп тыңдайын </a:t>
            </a:r>
            <a:r>
              <a:rPr lang="en-GB" b="1" kern="1400" dirty="0"/>
              <a:t>5</a:t>
            </a:r>
            <a:r>
              <a:rPr lang="kk-KZ" b="1" kern="1400" dirty="0"/>
              <a:t> музыкалық тобын білу, бірге тыңдау және сынға алмау керек</a:t>
            </a:r>
            <a:endParaRPr lang="ru-RU" b="1" kern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kern="1400" dirty="0" err="1">
                <a:solidFill>
                  <a:srgbClr val="002060"/>
                </a:solidFill>
              </a:rPr>
              <a:t>Баланың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en-GB" b="1" kern="1400" dirty="0">
                <a:solidFill>
                  <a:srgbClr val="002060"/>
                </a:solidFill>
              </a:rPr>
              <a:t>5</a:t>
            </a:r>
            <a:r>
              <a:rPr lang="en-US" b="1" kern="1400" dirty="0">
                <a:solidFill>
                  <a:srgbClr val="002060"/>
                </a:solidFill>
              </a:rPr>
              <a:t> </a:t>
            </a:r>
            <a:r>
              <a:rPr lang="kk-KZ" b="1" kern="1400" dirty="0">
                <a:solidFill>
                  <a:srgbClr val="002060"/>
                </a:solidFill>
              </a:rPr>
              <a:t>сүйікті бейнеблогерлерін білу, бірге қарау, өзіңізді сүйікті блогерлеріңізге сілтемелермен бөлісу керек</a:t>
            </a:r>
            <a:endParaRPr lang="ru-RU" b="1" kern="1400" dirty="0">
              <a:solidFill>
                <a:srgbClr val="002060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kern="1400" dirty="0" err="1"/>
              <a:t>Балаңыз</a:t>
            </a:r>
            <a:r>
              <a:rPr lang="ru-RU" b="1" kern="1400" dirty="0"/>
              <a:t> </a:t>
            </a:r>
            <a:r>
              <a:rPr lang="ru-RU" b="1" kern="1400" dirty="0" err="1"/>
              <a:t>тіркелген</a:t>
            </a:r>
            <a:r>
              <a:rPr lang="ru-RU" b="1" kern="1400" dirty="0"/>
              <a:t> </a:t>
            </a:r>
            <a:r>
              <a:rPr lang="ru-RU" b="1" kern="1400" dirty="0" err="1"/>
              <a:t>әлеуметтік</a:t>
            </a:r>
            <a:r>
              <a:rPr lang="ru-RU" b="1" kern="1400" dirty="0"/>
              <a:t> </a:t>
            </a:r>
            <a:r>
              <a:rPr lang="ru-RU" b="1" kern="1400" dirty="0" err="1"/>
              <a:t>желілерде</a:t>
            </a:r>
            <a:r>
              <a:rPr lang="ru-RU" b="1" kern="1400" dirty="0"/>
              <a:t> </a:t>
            </a:r>
            <a:r>
              <a:rPr lang="ru-RU" b="1" kern="1400" dirty="0" err="1"/>
              <a:t>өзара</a:t>
            </a:r>
            <a:r>
              <a:rPr lang="ru-RU" b="1" kern="1400" dirty="0"/>
              <a:t> «</a:t>
            </a:r>
            <a:r>
              <a:rPr lang="ru-RU" b="1" kern="1400" dirty="0" err="1"/>
              <a:t>френд</a:t>
            </a:r>
            <a:r>
              <a:rPr lang="ru-RU" b="1" kern="1400" dirty="0"/>
              <a:t>» болу</a:t>
            </a:r>
            <a:r>
              <a:rPr lang="en-GB" b="1" kern="1400" dirty="0"/>
              <a:t> </a:t>
            </a:r>
            <a:r>
              <a:rPr lang="kk-KZ" b="1" kern="1400" dirty="0"/>
              <a:t>керек</a:t>
            </a:r>
            <a:r>
              <a:rPr lang="ru-RU" b="1" kern="1400" dirty="0"/>
              <a:t>. </a:t>
            </a:r>
            <a:r>
              <a:rPr lang="ru-RU" b="1" kern="1400" dirty="0" err="1"/>
              <a:t>Хабарлама</a:t>
            </a:r>
            <a:r>
              <a:rPr lang="ru-RU" b="1" kern="1400" dirty="0"/>
              <a:t>, </a:t>
            </a:r>
            <a:r>
              <a:rPr lang="ru-RU" b="1" kern="1400" dirty="0" err="1"/>
              <a:t>фотосурет</a:t>
            </a:r>
            <a:r>
              <a:rPr lang="ru-RU" b="1" kern="1400" dirty="0"/>
              <a:t>, </a:t>
            </a:r>
            <a:r>
              <a:rPr lang="ru-RU" b="1" kern="1400" dirty="0" err="1"/>
              <a:t>сілтеме</a:t>
            </a:r>
            <a:r>
              <a:rPr lang="ru-RU" b="1" kern="1400" dirty="0"/>
              <a:t> </a:t>
            </a:r>
            <a:r>
              <a:rPr lang="ru-RU" b="1" kern="1400" dirty="0" err="1"/>
              <a:t>алмасу</a:t>
            </a:r>
            <a:r>
              <a:rPr lang="ru-RU" b="1" kern="1400" dirty="0"/>
              <a:t> </a:t>
            </a:r>
            <a:r>
              <a:rPr lang="ru-RU" b="1" kern="1400" dirty="0" err="1"/>
              <a:t>керек</a:t>
            </a:r>
            <a:endParaRPr lang="ru-RU" b="1" kern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kern="1400" dirty="0" err="1">
                <a:solidFill>
                  <a:srgbClr val="002060"/>
                </a:solidFill>
              </a:rPr>
              <a:t>Оның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парақшасының</a:t>
            </a:r>
            <a:r>
              <a:rPr lang="ru-RU" b="1" kern="1400" dirty="0">
                <a:solidFill>
                  <a:srgbClr val="002060"/>
                </a:solidFill>
              </a:rPr>
              <a:t> және </a:t>
            </a:r>
            <a:r>
              <a:rPr lang="ru-RU" b="1" kern="1400" dirty="0" err="1">
                <a:solidFill>
                  <a:srgbClr val="002060"/>
                </a:solidFill>
              </a:rPr>
              <a:t>оның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достарының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парақшаларын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сынға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алмау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керек</a:t>
            </a:r>
            <a:endParaRPr lang="ru-RU" b="1" kern="1400" dirty="0">
              <a:solidFill>
                <a:srgbClr val="002060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kern="1400" dirty="0" err="1"/>
              <a:t>Балаға</a:t>
            </a:r>
            <a:r>
              <a:rPr lang="ru-RU" b="1" kern="1400" dirty="0"/>
              <a:t> </a:t>
            </a:r>
            <a:r>
              <a:rPr lang="ru-RU" b="1" kern="1400" dirty="0" err="1"/>
              <a:t>оның</a:t>
            </a:r>
            <a:r>
              <a:rPr lang="ru-RU" b="1" kern="1400" dirty="0"/>
              <a:t> </a:t>
            </a:r>
            <a:r>
              <a:rPr lang="ru-RU" b="1" kern="1400" dirty="0" err="1"/>
              <a:t>алған</a:t>
            </a:r>
            <a:r>
              <a:rPr lang="ru-RU" b="1" kern="1400" dirty="0"/>
              <a:t> </a:t>
            </a:r>
            <a:r>
              <a:rPr lang="ru-RU" b="1" kern="1400" dirty="0" err="1"/>
              <a:t>әсерлері</a:t>
            </a:r>
            <a:r>
              <a:rPr lang="ru-RU" b="1" kern="1400" dirty="0"/>
              <a:t>, </a:t>
            </a:r>
            <a:r>
              <a:rPr lang="ru-RU" b="1" kern="1400" dirty="0" err="1"/>
              <a:t>ойлары</a:t>
            </a:r>
            <a:r>
              <a:rPr lang="ru-RU" b="1" kern="1400" dirty="0"/>
              <a:t> мен </a:t>
            </a:r>
            <a:r>
              <a:rPr lang="ru-RU" b="1" kern="1400" dirty="0" err="1"/>
              <a:t>эмоциялары</a:t>
            </a:r>
            <a:r>
              <a:rPr lang="ru-RU" b="1" kern="1400" dirty="0"/>
              <a:t> </a:t>
            </a:r>
            <a:r>
              <a:rPr lang="ru-RU" b="1" kern="1400" dirty="0" err="1"/>
              <a:t>сізге</a:t>
            </a:r>
            <a:r>
              <a:rPr lang="ru-RU" b="1" kern="1400" dirty="0"/>
              <a:t> </a:t>
            </a:r>
            <a:r>
              <a:rPr lang="ru-RU" b="1" kern="1400" dirty="0" err="1"/>
              <a:t>шынымен</a:t>
            </a:r>
            <a:r>
              <a:rPr lang="ru-RU" b="1" kern="1400" dirty="0"/>
              <a:t> </a:t>
            </a:r>
            <a:r>
              <a:rPr lang="ru-RU" b="1" kern="1400" dirty="0" err="1"/>
              <a:t>қызықты</a:t>
            </a:r>
            <a:r>
              <a:rPr lang="ru-RU" b="1" kern="1400" dirty="0"/>
              <a:t> </a:t>
            </a:r>
            <a:r>
              <a:rPr lang="ru-RU" b="1" kern="1400" dirty="0" err="1"/>
              <a:t>екенін</a:t>
            </a:r>
            <a:r>
              <a:rPr lang="ru-RU" b="1" kern="1400" dirty="0"/>
              <a:t> </a:t>
            </a:r>
            <a:r>
              <a:rPr lang="ru-RU" b="1" kern="1400" dirty="0" err="1"/>
              <a:t>көрсету</a:t>
            </a:r>
            <a:r>
              <a:rPr lang="ru-RU" b="1" kern="1400" dirty="0"/>
              <a:t> </a:t>
            </a:r>
            <a:r>
              <a:rPr lang="ru-RU" b="1" kern="1400" dirty="0" err="1"/>
              <a:t>керек</a:t>
            </a:r>
            <a:endParaRPr lang="ru-RU" b="1" kern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kern="1400" dirty="0" err="1">
                <a:solidFill>
                  <a:srgbClr val="002060"/>
                </a:solidFill>
              </a:rPr>
              <a:t>Балаңыздың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достары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үйіңізге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жиі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қонаққа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келіп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тұруы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тиіс</a:t>
            </a:r>
            <a:endParaRPr lang="ru-RU" b="1" kern="1400" dirty="0">
              <a:solidFill>
                <a:srgbClr val="002060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kern="1400" dirty="0" err="1"/>
              <a:t>Баламен</a:t>
            </a:r>
            <a:r>
              <a:rPr lang="ru-RU" b="1" kern="1400" dirty="0"/>
              <a:t> </a:t>
            </a:r>
            <a:r>
              <a:rPr lang="ru-RU" b="1" kern="1400" dirty="0" err="1"/>
              <a:t>өмірдің</a:t>
            </a:r>
            <a:r>
              <a:rPr lang="ru-RU" b="1" kern="1400" dirty="0"/>
              <a:t> </a:t>
            </a:r>
            <a:r>
              <a:rPr lang="ru-RU" b="1" kern="1400" dirty="0" err="1"/>
              <a:t>мәні</a:t>
            </a:r>
            <a:r>
              <a:rPr lang="ru-RU" b="1" kern="1400" dirty="0"/>
              <a:t>, </a:t>
            </a:r>
            <a:r>
              <a:rPr lang="ru-RU" b="1" kern="1400" dirty="0" err="1"/>
              <a:t>ішкі</a:t>
            </a:r>
            <a:r>
              <a:rPr lang="ru-RU" b="1" kern="1400" dirty="0"/>
              <a:t> </a:t>
            </a:r>
            <a:r>
              <a:rPr lang="ru-RU" b="1" kern="1400" dirty="0" err="1"/>
              <a:t>еркіндік</a:t>
            </a:r>
            <a:r>
              <a:rPr lang="ru-RU" b="1" kern="1400" dirty="0"/>
              <a:t>, </a:t>
            </a:r>
            <a:r>
              <a:rPr lang="ru-RU" b="1" kern="1400" dirty="0" err="1"/>
              <a:t>өз</a:t>
            </a:r>
            <a:r>
              <a:rPr lang="ru-RU" b="1" kern="1400" dirty="0"/>
              <a:t> </a:t>
            </a:r>
            <a:r>
              <a:rPr lang="ru-RU" b="1" kern="1400" dirty="0" err="1"/>
              <a:t>жолын</a:t>
            </a:r>
            <a:r>
              <a:rPr lang="ru-RU" b="1" kern="1400" dirty="0"/>
              <a:t> </a:t>
            </a:r>
            <a:r>
              <a:rPr lang="ru-RU" b="1" kern="1400" dirty="0" err="1"/>
              <a:t>өзі</a:t>
            </a:r>
            <a:r>
              <a:rPr lang="ru-RU" b="1" kern="1400" dirty="0"/>
              <a:t> </a:t>
            </a:r>
            <a:r>
              <a:rPr lang="ru-RU" b="1" kern="1400" dirty="0" err="1"/>
              <a:t>таңдау</a:t>
            </a:r>
            <a:r>
              <a:rPr lang="ru-RU" b="1" kern="1400" dirty="0"/>
              <a:t> </a:t>
            </a:r>
            <a:r>
              <a:rPr lang="ru-RU" b="1" kern="1400" dirty="0" err="1"/>
              <a:t>құқығы</a:t>
            </a:r>
            <a:r>
              <a:rPr lang="ru-RU" b="1" kern="1400" dirty="0"/>
              <a:t> </a:t>
            </a:r>
            <a:r>
              <a:rPr lang="ru-RU" b="1" kern="1400" dirty="0" err="1"/>
              <a:t>сияқты</a:t>
            </a:r>
            <a:r>
              <a:rPr lang="ru-RU" b="1" kern="1400" dirty="0"/>
              <a:t> </a:t>
            </a:r>
            <a:r>
              <a:rPr lang="ru-RU" b="1" kern="1400" dirty="0" err="1"/>
              <a:t>балалардан</a:t>
            </a:r>
            <a:r>
              <a:rPr lang="ru-RU" b="1" kern="1400" dirty="0"/>
              <a:t> </a:t>
            </a:r>
            <a:r>
              <a:rPr lang="ru-RU" b="1" kern="1400" dirty="0" err="1"/>
              <a:t>гөрі</a:t>
            </a:r>
            <a:r>
              <a:rPr lang="ru-RU" b="1" kern="1400" dirty="0"/>
              <a:t> </a:t>
            </a:r>
            <a:r>
              <a:rPr lang="ru-RU" b="1" kern="1400" dirty="0" err="1"/>
              <a:t>ересектерге</a:t>
            </a:r>
            <a:r>
              <a:rPr lang="ru-RU" b="1" kern="1400" dirty="0"/>
              <a:t> </a:t>
            </a:r>
            <a:r>
              <a:rPr lang="ru-RU" b="1" kern="1400" dirty="0" err="1"/>
              <a:t>жақын</a:t>
            </a:r>
            <a:r>
              <a:rPr lang="ru-RU" b="1" kern="1400" dirty="0"/>
              <a:t> </a:t>
            </a:r>
            <a:r>
              <a:rPr lang="ru-RU" b="1" kern="1400" dirty="0" err="1"/>
              <a:t>тақырыптарда</a:t>
            </a:r>
            <a:r>
              <a:rPr lang="ru-RU" b="1" kern="1400" dirty="0"/>
              <a:t> </a:t>
            </a:r>
            <a:r>
              <a:rPr lang="ru-RU" b="1" kern="1400" dirty="0" err="1"/>
              <a:t>әңгімелесу</a:t>
            </a:r>
            <a:r>
              <a:rPr lang="ru-RU" b="1" kern="1400" dirty="0"/>
              <a:t> </a:t>
            </a:r>
            <a:r>
              <a:rPr lang="ru-RU" b="1" kern="1400" dirty="0" err="1"/>
              <a:t>керек</a:t>
            </a:r>
            <a:endParaRPr lang="ru-RU" b="1" kern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kern="1400" dirty="0" err="1">
                <a:solidFill>
                  <a:srgbClr val="002060"/>
                </a:solidFill>
              </a:rPr>
              <a:t>Түрлі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мәселелерге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қатысты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кеңесі</a:t>
            </a:r>
            <a:r>
              <a:rPr lang="ru-RU" b="1" kern="1400" dirty="0">
                <a:solidFill>
                  <a:srgbClr val="002060"/>
                </a:solidFill>
              </a:rPr>
              <a:t> мен </a:t>
            </a:r>
            <a:r>
              <a:rPr lang="ru-RU" b="1" kern="1400" dirty="0" err="1">
                <a:solidFill>
                  <a:srgbClr val="002060"/>
                </a:solidFill>
              </a:rPr>
              <a:t>пікірін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сұрау</a:t>
            </a:r>
            <a:r>
              <a:rPr lang="ru-RU" b="1" kern="1400" dirty="0">
                <a:solidFill>
                  <a:srgbClr val="002060"/>
                </a:solidFill>
              </a:rPr>
              <a:t>, </a:t>
            </a:r>
            <a:r>
              <a:rPr lang="ru-RU" b="1" kern="1400" dirty="0" err="1">
                <a:solidFill>
                  <a:srgbClr val="002060"/>
                </a:solidFill>
              </a:rPr>
              <a:t>онымен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дос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ретінде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жаңалықтармен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бөлісу</a:t>
            </a:r>
            <a:r>
              <a:rPr lang="ru-RU" b="1" kern="1400" dirty="0">
                <a:solidFill>
                  <a:srgbClr val="002060"/>
                </a:solidFill>
              </a:rPr>
              <a:t> </a:t>
            </a:r>
            <a:r>
              <a:rPr lang="ru-RU" b="1" kern="1400" dirty="0" err="1">
                <a:solidFill>
                  <a:srgbClr val="002060"/>
                </a:solidFill>
              </a:rPr>
              <a:t>керек</a:t>
            </a:r>
            <a:endParaRPr lang="ru-RU" b="1" kern="1400" dirty="0">
              <a:solidFill>
                <a:srgbClr val="002060"/>
              </a:solidFill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kern="1400" dirty="0" err="1"/>
              <a:t>Өзіңіздің</a:t>
            </a:r>
            <a:r>
              <a:rPr lang="ru-RU" b="1" kern="1400" dirty="0"/>
              <a:t> </a:t>
            </a:r>
            <a:r>
              <a:rPr lang="ru-RU" b="1" kern="1400" dirty="0" err="1"/>
              <a:t>жасөспірімдік</a:t>
            </a:r>
            <a:r>
              <a:rPr lang="ru-RU" b="1" kern="1400" dirty="0"/>
              <a:t> </a:t>
            </a:r>
            <a:r>
              <a:rPr lang="ru-RU" b="1" kern="1400" dirty="0" err="1"/>
              <a:t>шағыңыз</a:t>
            </a:r>
            <a:r>
              <a:rPr lang="ru-RU" b="1" kern="1400" dirty="0"/>
              <a:t> </a:t>
            </a:r>
            <a:r>
              <a:rPr lang="ru-RU" b="1" kern="1400" dirty="0" err="1"/>
              <a:t>турады</a:t>
            </a:r>
            <a:r>
              <a:rPr lang="ru-RU" b="1" kern="1400" dirty="0"/>
              <a:t> және </a:t>
            </a:r>
            <a:r>
              <a:rPr lang="ru-RU" b="1" kern="1400" dirty="0" err="1"/>
              <a:t>сол</a:t>
            </a:r>
            <a:r>
              <a:rPr lang="ru-RU" b="1" kern="1400" dirty="0"/>
              <a:t> </a:t>
            </a:r>
            <a:r>
              <a:rPr lang="ru-RU" b="1" kern="1400" dirty="0" err="1"/>
              <a:t>кездегі</a:t>
            </a:r>
            <a:r>
              <a:rPr lang="ru-RU" b="1" kern="1400" dirty="0"/>
              <a:t> </a:t>
            </a:r>
            <a:r>
              <a:rPr lang="ru-RU" b="1" kern="1400" dirty="0" err="1"/>
              <a:t>қиындықтарыңыз</a:t>
            </a:r>
            <a:r>
              <a:rPr lang="ru-RU" b="1" kern="1400" dirty="0"/>
              <a:t> </a:t>
            </a:r>
            <a:r>
              <a:rPr lang="ru-RU" b="1" kern="1400" dirty="0" err="1"/>
              <a:t>туралы</a:t>
            </a:r>
            <a:r>
              <a:rPr lang="ru-RU" b="1" kern="1400" dirty="0"/>
              <a:t> </a:t>
            </a:r>
            <a:r>
              <a:rPr lang="ru-RU" b="1" kern="1400" dirty="0" err="1"/>
              <a:t>айтып</a:t>
            </a:r>
            <a:r>
              <a:rPr lang="ru-RU" b="1" kern="1400" dirty="0"/>
              <a:t> беру </a:t>
            </a:r>
            <a:r>
              <a:rPr lang="ru-RU" b="1" kern="1400" dirty="0" err="1"/>
              <a:t>керек</a:t>
            </a:r>
            <a:r>
              <a:rPr lang="ru-RU" b="1" kern="1400" dirty="0"/>
              <a:t> </a:t>
            </a:r>
            <a:endParaRPr lang="ru-RU" b="1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513B19B0-0E8F-4902-8F6E-1AFE2720F0EC}"/>
              </a:ext>
            </a:extLst>
          </p:cNvPr>
          <p:cNvSpPr txBox="1">
            <a:spLocks/>
          </p:cNvSpPr>
          <p:nvPr/>
        </p:nvSpPr>
        <p:spPr>
          <a:xfrm>
            <a:off x="1657388" y="123045"/>
            <a:ext cx="10416501" cy="1154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Тәсіл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№2: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Баланың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сеніміне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кіру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және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оның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Ғаламтордағы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істерінен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+mn-lt"/>
              </a:rPr>
              <a:t>хабардар</a:t>
            </a:r>
            <a:r>
              <a:rPr lang="ru-RU" sz="3600" b="1" dirty="0">
                <a:solidFill>
                  <a:srgbClr val="0070C0"/>
                </a:solidFill>
                <a:latin typeface="+mn-lt"/>
              </a:rPr>
              <a:t> болу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71269197-5B00-4490-A56E-913C7D350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1" y="56785"/>
            <a:ext cx="1322069" cy="128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658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870" y="2905988"/>
            <a:ext cx="8717632" cy="422920"/>
          </a:xfrm>
        </p:spPr>
        <p:txBody>
          <a:bodyPr>
            <a:noAutofit/>
          </a:bodyPr>
          <a:lstStyle/>
          <a:p>
            <a:r>
              <a:rPr lang="ru-RU" sz="2800" b="1" dirty="0" err="1">
                <a:solidFill>
                  <a:srgbClr val="0070C0"/>
                </a:solidFill>
              </a:rPr>
              <a:t>Баланың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сізге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сенуі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үшін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онымен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қалай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сөйлесу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керек</a:t>
            </a:r>
            <a:r>
              <a:rPr lang="ru-RU" sz="28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466" y="3529092"/>
            <a:ext cx="11828452" cy="296724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ymbol"/>
              <a:buChar char=""/>
            </a:pP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Баланың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бағалары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туралы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емес,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көңіл</a:t>
            </a:r>
            <a:r>
              <a:rPr lang="en-GB" sz="2000" dirty="0">
                <a:solidFill>
                  <a:prstClr val="black"/>
                </a:solidFill>
                <a:ea typeface="Calibri"/>
                <a:cs typeface="Times New Roman"/>
              </a:rPr>
              <a:t>-</a:t>
            </a:r>
            <a:r>
              <a:rPr lang="kk-KZ" sz="2000" dirty="0">
                <a:solidFill>
                  <a:prstClr val="black"/>
                </a:solidFill>
                <a:ea typeface="Calibri"/>
                <a:cs typeface="Times New Roman"/>
              </a:rPr>
              <a:t>күйі туралы сұраңыз.</a:t>
            </a:r>
            <a:endParaRPr lang="ru-RU" sz="20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ymbol"/>
              <a:buChar char=""/>
            </a:pP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Мектептегі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жағдайы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туралы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емес,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достарымен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арадағы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жағдай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қандай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қандай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қызықты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жайттар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болды</a:t>
            </a:r>
            <a:r>
              <a:rPr lang="ru-RU" sz="2000" dirty="0">
                <a:solidFill>
                  <a:srgbClr val="002060"/>
                </a:solidFill>
                <a:ea typeface="Calibri"/>
                <a:cs typeface="Times New Roman"/>
              </a:rPr>
              <a:t>, не </a:t>
            </a:r>
            <a:r>
              <a:rPr lang="ru-RU" sz="2000" dirty="0" err="1">
                <a:solidFill>
                  <a:srgbClr val="002060"/>
                </a:solidFill>
                <a:ea typeface="Calibri"/>
                <a:cs typeface="Times New Roman"/>
              </a:rPr>
              <a:t>көңіл</a:t>
            </a:r>
            <a:r>
              <a:rPr lang="en-GB" sz="2000" dirty="0">
                <a:solidFill>
                  <a:srgbClr val="002060"/>
                </a:solidFill>
                <a:ea typeface="Calibri"/>
                <a:cs typeface="Times New Roman"/>
              </a:rPr>
              <a:t>-</a:t>
            </a:r>
            <a:r>
              <a:rPr lang="kk-KZ" sz="2000" dirty="0">
                <a:solidFill>
                  <a:srgbClr val="002060"/>
                </a:solidFill>
                <a:ea typeface="Calibri"/>
                <a:cs typeface="Times New Roman"/>
              </a:rPr>
              <a:t>күйін түсірді, не қуантты деген сұрақтар қойыңыз. Бар екпінді сезімдерге салыңыз.</a:t>
            </a:r>
            <a:endParaRPr lang="ru-RU" sz="20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ymbol"/>
              <a:buChar char=""/>
            </a:pP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Баланы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тыңдаңыз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(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артық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сөзсіз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,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бағалаусыз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,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кеңес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берусіз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).</a:t>
            </a:r>
          </a:p>
          <a:p>
            <a:pPr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ymbol"/>
              <a:buChar char=""/>
            </a:pP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Өзіңіздің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күніңіз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қалай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өткенін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айтып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беріңіз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.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Айтатындарыңызды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онымен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дос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ретінде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,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тең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дәрежелі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тұлға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ретінде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prstClr val="black"/>
                </a:solidFill>
                <a:ea typeface="Calibri"/>
                <a:cs typeface="Times New Roman"/>
              </a:rPr>
              <a:t>бөлісіңіз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Symbol"/>
              <a:buChar char=""/>
            </a:pPr>
            <a:r>
              <a:rPr lang="ru-RU" sz="2000" dirty="0">
                <a:solidFill>
                  <a:srgbClr val="002060"/>
                </a:solidFill>
                <a:ea typeface="Calibri"/>
              </a:rPr>
              <a:t>Баланы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құшақтаңыз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, оны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қалай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сағынғаныңызды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,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жоқтығы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қалай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білініп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тұратынын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, оны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қалай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жақсы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көретініңізді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және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үйге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оның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жанына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оралғаныңызға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қандай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қуанышты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екеніңізді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2000" dirty="0" err="1">
                <a:solidFill>
                  <a:srgbClr val="002060"/>
                </a:solidFill>
                <a:ea typeface="Calibri"/>
              </a:rPr>
              <a:t>айтыңыз</a:t>
            </a:r>
            <a:r>
              <a:rPr lang="ru-RU" sz="2000" dirty="0">
                <a:solidFill>
                  <a:srgbClr val="002060"/>
                </a:solidFill>
                <a:ea typeface="Calibri"/>
              </a:rPr>
              <a:t>.</a:t>
            </a:r>
            <a:endParaRPr lang="ru-RU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972" y="188640"/>
            <a:ext cx="255194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2196" y="246127"/>
            <a:ext cx="90761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0070C0"/>
                </a:solidFill>
              </a:rPr>
              <a:t>Келесі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сұрақтарды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өздеріңізге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қойып</a:t>
            </a:r>
            <a:r>
              <a:rPr lang="ru-RU" sz="2800" b="1" dirty="0">
                <a:solidFill>
                  <a:srgbClr val="0070C0"/>
                </a:solidFill>
              </a:rPr>
              <a:t>, </a:t>
            </a:r>
            <a:r>
              <a:rPr lang="ru-RU" sz="2800" b="1" dirty="0" err="1">
                <a:solidFill>
                  <a:srgbClr val="0070C0"/>
                </a:solidFill>
              </a:rPr>
              <a:t>жауаптарын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жазып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алыңыздар</a:t>
            </a:r>
            <a:r>
              <a:rPr lang="ru-RU" sz="2800" b="1" dirty="0">
                <a:solidFill>
                  <a:srgbClr val="0070C0"/>
                </a:solidFill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err="1"/>
              <a:t>Күніне</a:t>
            </a:r>
            <a:r>
              <a:rPr lang="ru-RU" sz="2800" dirty="0"/>
              <a:t> </a:t>
            </a:r>
            <a:r>
              <a:rPr lang="ru-RU" sz="2800" dirty="0" err="1"/>
              <a:t>қанша</a:t>
            </a:r>
            <a:r>
              <a:rPr lang="ru-RU" sz="2800" dirty="0"/>
              <a:t> </a:t>
            </a:r>
            <a:r>
              <a:rPr lang="ru-RU" sz="2800" dirty="0" err="1"/>
              <a:t>уақытыңызды</a:t>
            </a:r>
            <a:r>
              <a:rPr lang="ru-RU" sz="2800" dirty="0"/>
              <a:t> </a:t>
            </a:r>
            <a:r>
              <a:rPr lang="ru-RU" sz="2800" dirty="0" err="1"/>
              <a:t>балаларыңызға</a:t>
            </a:r>
            <a:r>
              <a:rPr lang="ru-RU" sz="2800" dirty="0"/>
              <a:t> </a:t>
            </a:r>
            <a:r>
              <a:rPr lang="ru-RU" sz="2800" dirty="0" err="1"/>
              <a:t>бөлесіз</a:t>
            </a:r>
            <a:r>
              <a:rPr lang="ru-RU" sz="2800" dirty="0"/>
              <a:t>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err="1"/>
              <a:t>Сол</a:t>
            </a:r>
            <a:r>
              <a:rPr lang="ru-RU" sz="2800" dirty="0"/>
              <a:t> </a:t>
            </a:r>
            <a:r>
              <a:rPr lang="ru-RU" sz="2800" dirty="0" err="1"/>
              <a:t>уақытты</a:t>
            </a:r>
            <a:r>
              <a:rPr lang="ru-RU" sz="2800" dirty="0"/>
              <a:t> </a:t>
            </a:r>
            <a:r>
              <a:rPr lang="ru-RU" sz="2800" dirty="0" err="1"/>
              <a:t>қалай</a:t>
            </a:r>
            <a:r>
              <a:rPr lang="ru-RU" sz="2800" dirty="0"/>
              <a:t> </a:t>
            </a:r>
            <a:r>
              <a:rPr lang="ru-RU" sz="2800" dirty="0" err="1"/>
              <a:t>өткізесіздер</a:t>
            </a:r>
            <a:r>
              <a:rPr lang="ru-RU" sz="2800" dirty="0"/>
              <a:t>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err="1"/>
              <a:t>Әдетте</a:t>
            </a:r>
            <a:r>
              <a:rPr lang="ru-RU" sz="2800" dirty="0"/>
              <a:t> не </a:t>
            </a:r>
            <a:r>
              <a:rPr lang="ru-RU" sz="2800" dirty="0" err="1"/>
              <a:t>туралы</a:t>
            </a:r>
            <a:r>
              <a:rPr lang="ru-RU" sz="2800" dirty="0"/>
              <a:t> </a:t>
            </a:r>
            <a:r>
              <a:rPr lang="ru-RU" sz="2800" dirty="0" err="1"/>
              <a:t>сөйлесесіздер</a:t>
            </a:r>
            <a:r>
              <a:rPr lang="ru-RU" sz="2800" dirty="0"/>
              <a:t>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err="1"/>
              <a:t>Қандай</a:t>
            </a:r>
            <a:r>
              <a:rPr lang="ru-RU" sz="2800" dirty="0"/>
              <a:t> </a:t>
            </a:r>
            <a:r>
              <a:rPr lang="ru-RU" sz="2800" dirty="0" err="1"/>
              <a:t>сұрақтар</a:t>
            </a:r>
            <a:r>
              <a:rPr lang="ru-RU" sz="2800" dirty="0"/>
              <a:t> </a:t>
            </a:r>
            <a:r>
              <a:rPr lang="ru-RU" sz="2800" dirty="0" err="1"/>
              <a:t>қоясыз</a:t>
            </a:r>
            <a:r>
              <a:rPr lang="ru-RU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51017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161" y="111106"/>
            <a:ext cx="11930108" cy="38050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0070C0"/>
                </a:solidFill>
                <a:latin typeface="+mn-lt"/>
              </a:rPr>
              <a:t>Егер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n-lt"/>
              </a:rPr>
              <a:t>үрейлі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n-lt"/>
              </a:rPr>
              <a:t>белгілерді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+mn-lt"/>
              </a:rPr>
              <a:t>байқасаңыз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 (</a:t>
            </a:r>
            <a:r>
              <a:rPr lang="ru-RU" sz="3200" b="1" dirty="0" err="1">
                <a:solidFill>
                  <a:srgbClr val="0070C0"/>
                </a:solidFill>
                <a:latin typeface="+mn-lt"/>
              </a:rPr>
              <a:t>кибербуллинг</a:t>
            </a:r>
            <a:r>
              <a:rPr lang="ru-RU" sz="3200" b="1" dirty="0">
                <a:solidFill>
                  <a:srgbClr val="0070C0"/>
                </a:solidFill>
                <a:latin typeface="+mn-lt"/>
              </a:rPr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161" y="2806300"/>
            <a:ext cx="11930108" cy="263666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err="1">
                <a:solidFill>
                  <a:srgbClr val="002060"/>
                </a:solidFill>
                <a:cs typeface="Arial" panose="020B0604020202020204" pitchFamily="34" charset="0"/>
              </a:rPr>
              <a:t>Егер</a:t>
            </a:r>
            <a:r>
              <a:rPr lang="ru-RU" sz="24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cs typeface="Arial" panose="020B0604020202020204" pitchFamily="34" charset="0"/>
              </a:rPr>
              <a:t>балаңыз</a:t>
            </a:r>
            <a:r>
              <a:rPr lang="ru-RU" sz="24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cs typeface="Arial" panose="020B0604020202020204" pitchFamily="34" charset="0"/>
              </a:rPr>
              <a:t>кибербуллингке</a:t>
            </a:r>
            <a:r>
              <a:rPr lang="ru-RU" sz="2400" b="1" dirty="0">
                <a:solidFill>
                  <a:srgbClr val="002060"/>
                </a:solidFill>
                <a:cs typeface="Arial" panose="020B0604020202020204" pitchFamily="34" charset="0"/>
              </a:rPr>
              <a:t> тап </a:t>
            </a:r>
            <a:r>
              <a:rPr lang="ru-RU" sz="2400" b="1" dirty="0" err="1">
                <a:solidFill>
                  <a:srgbClr val="002060"/>
                </a:solidFill>
                <a:cs typeface="Arial" panose="020B0604020202020204" pitchFamily="34" charset="0"/>
              </a:rPr>
              <a:t>болса</a:t>
            </a:r>
            <a:r>
              <a:rPr lang="ru-RU" sz="2400" b="1" dirty="0">
                <a:solidFill>
                  <a:srgbClr val="002060"/>
                </a:solidFill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err="1"/>
              <a:t>үшінші</a:t>
            </a:r>
            <a:r>
              <a:rPr lang="ru-RU" sz="2000" dirty="0"/>
              <a:t> </a:t>
            </a:r>
            <a:r>
              <a:rPr lang="ru-RU" sz="2000" dirty="0" err="1"/>
              <a:t>тұлғаны</a:t>
            </a:r>
            <a:r>
              <a:rPr lang="ru-RU" sz="2000" dirty="0"/>
              <a:t> (</a:t>
            </a:r>
            <a:r>
              <a:rPr lang="ru-RU" sz="2000" dirty="0" err="1"/>
              <a:t>педагогты</a:t>
            </a:r>
            <a:r>
              <a:rPr lang="ru-RU" sz="2000" dirty="0"/>
              <a:t>, </a:t>
            </a:r>
            <a:r>
              <a:rPr lang="ru-RU" sz="2000" dirty="0" err="1"/>
              <a:t>мектеп</a:t>
            </a:r>
            <a:r>
              <a:rPr lang="ru-RU" sz="2000" dirty="0"/>
              <a:t> </a:t>
            </a:r>
            <a:r>
              <a:rPr lang="ru-RU" sz="2000" dirty="0" err="1"/>
              <a:t>әкімшілігін</a:t>
            </a:r>
            <a:r>
              <a:rPr lang="ru-RU" sz="2000" dirty="0"/>
              <a:t>) </a:t>
            </a:r>
            <a:r>
              <a:rPr lang="ru-RU" sz="2000" dirty="0" err="1"/>
              <a:t>қатыстыра</a:t>
            </a:r>
            <a:r>
              <a:rPr lang="ru-RU" sz="2000" dirty="0"/>
              <a:t> </a:t>
            </a:r>
            <a:r>
              <a:rPr lang="ru-RU" sz="2000" dirty="0" err="1"/>
              <a:t>отырып</a:t>
            </a:r>
            <a:r>
              <a:rPr lang="ru-RU" sz="2000" dirty="0"/>
              <a:t>, </a:t>
            </a:r>
            <a:r>
              <a:rPr lang="ru-RU" sz="2000" dirty="0" err="1"/>
              <a:t>жанжалды</a:t>
            </a:r>
            <a:r>
              <a:rPr lang="ru-RU" sz="2000" dirty="0"/>
              <a:t> </a:t>
            </a:r>
            <a:r>
              <a:rPr lang="ru-RU" sz="2000" dirty="0" err="1"/>
              <a:t>баланың</a:t>
            </a:r>
            <a:r>
              <a:rPr lang="ru-RU" sz="2000" dirty="0"/>
              <a:t> </a:t>
            </a:r>
            <a:r>
              <a:rPr lang="ru-RU" sz="2000" dirty="0" err="1"/>
              <a:t>заңды</a:t>
            </a:r>
            <a:r>
              <a:rPr lang="ru-RU" sz="2000" dirty="0"/>
              <a:t> </a:t>
            </a:r>
            <a:r>
              <a:rPr lang="ru-RU" sz="2000" dirty="0" err="1"/>
              <a:t>өкілімен</a:t>
            </a:r>
            <a:r>
              <a:rPr lang="ru-RU" sz="2000" dirty="0"/>
              <a:t> </a:t>
            </a:r>
            <a:r>
              <a:rPr lang="ru-RU" sz="2000" dirty="0" err="1"/>
              <a:t>реттеуге</a:t>
            </a:r>
            <a:r>
              <a:rPr lang="ru-RU" sz="2000" dirty="0"/>
              <a:t> </a:t>
            </a:r>
            <a:r>
              <a:rPr lang="ru-RU" sz="2000" dirty="0" err="1"/>
              <a:t>тырысыңыз</a:t>
            </a:r>
            <a:endParaRPr lang="ru-RU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err="1"/>
              <a:t>скриншоттар</a:t>
            </a:r>
            <a:r>
              <a:rPr lang="ru-RU" sz="2000" dirty="0"/>
              <a:t> </a:t>
            </a:r>
            <a:r>
              <a:rPr lang="ru-RU" sz="2000" dirty="0" err="1"/>
              <a:t>түрінде</a:t>
            </a:r>
            <a:r>
              <a:rPr lang="ru-RU" sz="2000" dirty="0"/>
              <a:t> </a:t>
            </a:r>
            <a:r>
              <a:rPr lang="ru-RU" sz="2000" dirty="0" err="1"/>
              <a:t>кибербуллинг</a:t>
            </a:r>
            <a:r>
              <a:rPr lang="ru-RU" sz="2000" dirty="0"/>
              <a:t> </a:t>
            </a:r>
            <a:r>
              <a:rPr lang="ru-RU" sz="2000" dirty="0" err="1"/>
              <a:t>дәлелдерін</a:t>
            </a:r>
            <a:r>
              <a:rPr lang="ru-RU" sz="2000" dirty="0"/>
              <a:t> </a:t>
            </a:r>
            <a:r>
              <a:rPr lang="ru-RU" sz="2000" dirty="0" err="1"/>
              <a:t>қоса</a:t>
            </a:r>
            <a:r>
              <a:rPr lang="ru-RU" sz="2000" dirty="0"/>
              <a:t> </a:t>
            </a:r>
            <a:r>
              <a:rPr lang="ru-RU" sz="2000" dirty="0" err="1"/>
              <a:t>тіркей</a:t>
            </a:r>
            <a:r>
              <a:rPr lang="ru-RU" sz="2000" dirty="0"/>
              <a:t> </a:t>
            </a:r>
            <a:r>
              <a:rPr lang="ru-RU" sz="2000" dirty="0" err="1"/>
              <a:t>отырып</a:t>
            </a:r>
            <a:r>
              <a:rPr lang="ru-RU" sz="2000" dirty="0"/>
              <a:t>, сот </a:t>
            </a:r>
            <a:r>
              <a:rPr lang="ru-RU" sz="2000" dirty="0" err="1"/>
              <a:t>органдарына</a:t>
            </a:r>
            <a:r>
              <a:rPr lang="en-GB" sz="2000" dirty="0"/>
              <a:t>/</a:t>
            </a:r>
            <a:r>
              <a:rPr lang="kk-KZ" sz="2000" dirty="0"/>
              <a:t>полицияға жүгініңіз</a:t>
            </a:r>
            <a:endParaRPr lang="ru-RU" sz="20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1100" b="1" dirty="0">
              <a:solidFill>
                <a:srgbClr val="0070C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err="1">
                <a:solidFill>
                  <a:srgbClr val="0070C0"/>
                </a:solidFill>
              </a:rPr>
              <a:t>Анықтап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алыңыз</a:t>
            </a:r>
            <a:r>
              <a:rPr lang="ru-RU" b="1" dirty="0">
                <a:solidFill>
                  <a:srgbClr val="0070C0"/>
                </a:solidFill>
              </a:rPr>
              <a:t>: </a:t>
            </a:r>
            <a:r>
              <a:rPr lang="ru-RU" b="1" dirty="0" err="1">
                <a:solidFill>
                  <a:srgbClr val="0070C0"/>
                </a:solidFill>
              </a:rPr>
              <a:t>балаңыз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кибербуллингке</a:t>
            </a:r>
            <a:r>
              <a:rPr lang="ru-RU" b="1" dirty="0">
                <a:solidFill>
                  <a:srgbClr val="0070C0"/>
                </a:solidFill>
              </a:rPr>
              <a:t> тап </a:t>
            </a:r>
            <a:r>
              <a:rPr lang="ru-RU" b="1" dirty="0" err="1">
                <a:solidFill>
                  <a:srgbClr val="0070C0"/>
                </a:solidFill>
              </a:rPr>
              <a:t>болды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ма</a:t>
            </a:r>
            <a:r>
              <a:rPr lang="ru-RU" b="1" dirty="0">
                <a:solidFill>
                  <a:srgbClr val="0070C0"/>
                </a:solidFill>
              </a:rPr>
              <a:t>,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err="1">
                <a:solidFill>
                  <a:srgbClr val="0070C0"/>
                </a:solidFill>
              </a:rPr>
              <a:t>әлде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өзі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қудалауды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бастап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отыр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ма</a:t>
            </a:r>
            <a:r>
              <a:rPr lang="ru-RU" b="1" dirty="0">
                <a:solidFill>
                  <a:srgbClr val="0070C0"/>
                </a:solidFill>
              </a:rPr>
              <a:t>!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5814" y="5529101"/>
            <a:ext cx="11734800" cy="12177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Егер</a:t>
            </a:r>
            <a:r>
              <a:rPr lang="ru-RU" sz="2400" b="1" dirty="0"/>
              <a:t> </a:t>
            </a:r>
            <a:r>
              <a:rPr lang="ru-RU" sz="2400" b="1" dirty="0" err="1"/>
              <a:t>балаңыздың</a:t>
            </a:r>
            <a:r>
              <a:rPr lang="ru-RU" sz="2400" b="1" dirty="0"/>
              <a:t> </a:t>
            </a:r>
            <a:r>
              <a:rPr lang="ru-RU" sz="2400" b="1" dirty="0" err="1"/>
              <a:t>мінез</a:t>
            </a:r>
            <a:r>
              <a:rPr lang="en-GB" sz="2400" b="1" dirty="0"/>
              <a:t>-</a:t>
            </a:r>
            <a:r>
              <a:rPr lang="kk-KZ" sz="2400" b="1" dirty="0"/>
              <a:t>құлқында қандай да бір өзгерістерді байқасаңыз, психологтың немесе басқа маманның көмегіне жүгініңіз </a:t>
            </a:r>
            <a:r>
              <a:rPr lang="ru-RU" sz="2000" dirty="0"/>
              <a:t>(</a:t>
            </a:r>
            <a:r>
              <a:rPr lang="ru-RU" sz="2000" dirty="0" err="1"/>
              <a:t>мысалы</a:t>
            </a:r>
            <a:r>
              <a:rPr lang="ru-RU" sz="2000" dirty="0"/>
              <a:t>, </a:t>
            </a:r>
            <a:r>
              <a:rPr lang="ru-RU" sz="2000" dirty="0" err="1"/>
              <a:t>психологиялық</a:t>
            </a:r>
            <a:r>
              <a:rPr lang="ru-RU" sz="2000" dirty="0"/>
              <a:t> </a:t>
            </a:r>
            <a:r>
              <a:rPr lang="ru-RU" sz="2000" dirty="0" err="1"/>
              <a:t>көмек</a:t>
            </a:r>
            <a:r>
              <a:rPr lang="ru-RU" sz="2000" dirty="0"/>
              <a:t> </a:t>
            </a:r>
            <a:r>
              <a:rPr lang="ru-RU" sz="2000" dirty="0" err="1"/>
              <a:t>көрсету</a:t>
            </a:r>
            <a:r>
              <a:rPr lang="ru-RU" sz="2000" dirty="0"/>
              <a:t> вебсайты: </a:t>
            </a:r>
            <a:r>
              <a:rPr lang="en-US" sz="2000" dirty="0"/>
              <a:t>https://covid-19.mentalcenter.kz</a:t>
            </a:r>
            <a:r>
              <a:rPr lang="ru-RU" sz="2000" dirty="0"/>
              <a:t>). </a:t>
            </a:r>
          </a:p>
        </p:txBody>
      </p:sp>
      <p:sp>
        <p:nvSpPr>
          <p:cNvPr id="5" name="Содержимое 2">
            <a:extLst>
              <a:ext uri="{FF2B5EF4-FFF2-40B4-BE49-F238E27FC236}">
                <a16:creationId xmlns="" xmlns:a16="http://schemas.microsoft.com/office/drawing/2014/main" id="{DDC857CA-961C-49AF-89B7-825A6A81661A}"/>
              </a:ext>
            </a:extLst>
          </p:cNvPr>
          <p:cNvSpPr txBox="1">
            <a:spLocks/>
          </p:cNvSpPr>
          <p:nvPr/>
        </p:nvSpPr>
        <p:spPr>
          <a:xfrm>
            <a:off x="68062" y="529878"/>
            <a:ext cx="6027938" cy="2203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ru-RU" sz="1800" b="1" dirty="0" err="1"/>
              <a:t>Баланың</a:t>
            </a:r>
            <a:r>
              <a:rPr lang="ru-RU" sz="1800" b="1" dirty="0"/>
              <a:t> </a:t>
            </a:r>
            <a:r>
              <a:rPr lang="ru-RU" sz="1800" b="1" dirty="0" err="1"/>
              <a:t>сезімдерін</a:t>
            </a:r>
            <a:r>
              <a:rPr lang="ru-RU" sz="1800" b="1" dirty="0"/>
              <a:t> </a:t>
            </a:r>
            <a:r>
              <a:rPr lang="ru-RU" sz="1800" b="1" dirty="0" err="1"/>
              <a:t>елеусіз</a:t>
            </a:r>
            <a:r>
              <a:rPr lang="ru-RU" sz="1800" b="1" dirty="0"/>
              <a:t> </a:t>
            </a:r>
            <a:r>
              <a:rPr lang="ru-RU" sz="1800" b="1" dirty="0" err="1"/>
              <a:t>қалдырмаңыз</a:t>
            </a:r>
            <a:endParaRPr lang="ru-RU" sz="1800" b="1" dirty="0"/>
          </a:p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ru-RU" sz="1800" b="1" dirty="0" err="1">
                <a:solidFill>
                  <a:srgbClr val="002060"/>
                </a:solidFill>
              </a:rPr>
              <a:t>Болып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жатқан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жайтқа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шынайы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қызығушылық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білдіріңіз</a:t>
            </a:r>
            <a:endParaRPr lang="ru-RU" sz="1800" b="1" dirty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ru-RU" sz="1800" b="1" dirty="0" err="1"/>
              <a:t>Баламен</a:t>
            </a:r>
            <a:r>
              <a:rPr lang="ru-RU" sz="1800" b="1" dirty="0"/>
              <a:t> </a:t>
            </a:r>
            <a:r>
              <a:rPr lang="ru-RU" sz="1800" b="1" dirty="0" err="1"/>
              <a:t>күнделікті</a:t>
            </a:r>
            <a:r>
              <a:rPr lang="ru-RU" sz="1800" b="1" dirty="0"/>
              <a:t> </a:t>
            </a:r>
            <a:r>
              <a:rPr lang="ru-RU" sz="1800" b="1" dirty="0" err="1"/>
              <a:t>сөйлесіңіз</a:t>
            </a:r>
            <a:r>
              <a:rPr lang="ru-RU" sz="1800" b="1" dirty="0"/>
              <a:t> және </a:t>
            </a:r>
            <a:r>
              <a:rPr lang="ru-RU" sz="1800" b="1" dirty="0" err="1"/>
              <a:t>қолдау</a:t>
            </a:r>
            <a:r>
              <a:rPr lang="ru-RU" sz="1800" b="1" dirty="0"/>
              <a:t> </a:t>
            </a:r>
            <a:r>
              <a:rPr lang="ru-RU" sz="1800" b="1" dirty="0" err="1"/>
              <a:t>көрсетіңіз</a:t>
            </a:r>
            <a:endParaRPr lang="ru-RU" sz="1800" b="1" dirty="0"/>
          </a:p>
          <a:p>
            <a:pPr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ru-RU" sz="1800" b="1" dirty="0" err="1">
                <a:solidFill>
                  <a:srgbClr val="002060"/>
                </a:solidFill>
              </a:rPr>
              <a:t>Баланың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көңіл</a:t>
            </a:r>
            <a:r>
              <a:rPr lang="en-GB" sz="1800" b="1" dirty="0">
                <a:solidFill>
                  <a:srgbClr val="002060"/>
                </a:solidFill>
              </a:rPr>
              <a:t>-</a:t>
            </a:r>
            <a:r>
              <a:rPr lang="kk-KZ" sz="1800" b="1" dirty="0">
                <a:solidFill>
                  <a:srgbClr val="002060"/>
                </a:solidFill>
              </a:rPr>
              <a:t>күйін және мінез</a:t>
            </a:r>
            <a:r>
              <a:rPr lang="en-GB" sz="1800" b="1" dirty="0">
                <a:solidFill>
                  <a:srgbClr val="002060"/>
                </a:solidFill>
              </a:rPr>
              <a:t>-</a:t>
            </a:r>
            <a:r>
              <a:rPr lang="kk-KZ" sz="1800" b="1" dirty="0">
                <a:solidFill>
                  <a:srgbClr val="002060"/>
                </a:solidFill>
              </a:rPr>
              <a:t>құлқын мұқият бақылаңыз</a:t>
            </a:r>
            <a:endParaRPr lang="ru-RU" sz="1800" b="1" dirty="0"/>
          </a:p>
        </p:txBody>
      </p:sp>
      <p:sp>
        <p:nvSpPr>
          <p:cNvPr id="6" name="Содержимое 2">
            <a:extLst>
              <a:ext uri="{FF2B5EF4-FFF2-40B4-BE49-F238E27FC236}">
                <a16:creationId xmlns="" xmlns:a16="http://schemas.microsoft.com/office/drawing/2014/main" id="{D54EDE5F-23DC-4BB7-93C1-DCCD74F0BDDD}"/>
              </a:ext>
            </a:extLst>
          </p:cNvPr>
          <p:cNvSpPr txBox="1">
            <a:spLocks/>
          </p:cNvSpPr>
          <p:nvPr/>
        </p:nvSpPr>
        <p:spPr>
          <a:xfrm>
            <a:off x="6286870" y="619489"/>
            <a:ext cx="5623733" cy="2113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kk-KZ" sz="1800" b="1" dirty="0"/>
              <a:t>Балаға сіздің көмегіңізге жүгіне алатынын, сізге және осындай жағдайларда кәсіби көмек көрсететін адамдарға сенім арта алатынын жеткізіңіз</a:t>
            </a:r>
            <a:r>
              <a:rPr lang="ru-RU" sz="1800" b="1" dirty="0"/>
              <a:t>; </a:t>
            </a:r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ru-RU" sz="1800" b="1" dirty="0"/>
              <a:t>Баланы </a:t>
            </a:r>
            <a:r>
              <a:rPr lang="ru-RU" sz="1800" b="1" dirty="0" err="1"/>
              <a:t>буллинг</a:t>
            </a:r>
            <a:r>
              <a:rPr lang="ru-RU" sz="1800" b="1" dirty="0"/>
              <a:t> және </a:t>
            </a:r>
            <a:r>
              <a:rPr lang="ru-RU" sz="1800" b="1" dirty="0" err="1"/>
              <a:t>кибербуллинг</a:t>
            </a:r>
            <a:r>
              <a:rPr lang="ru-RU" sz="1800" b="1" dirty="0"/>
              <a:t> </a:t>
            </a:r>
            <a:r>
              <a:rPr lang="ru-RU" sz="1800" b="1" dirty="0" err="1"/>
              <a:t>жайттары</a:t>
            </a:r>
            <a:r>
              <a:rPr lang="ru-RU" sz="1800" b="1" dirty="0"/>
              <a:t> </a:t>
            </a:r>
            <a:r>
              <a:rPr lang="ru-RU" sz="1800" b="1" dirty="0" err="1"/>
              <a:t>туралы</a:t>
            </a:r>
            <a:r>
              <a:rPr lang="ru-RU" sz="1800" b="1" dirty="0"/>
              <a:t> </a:t>
            </a:r>
            <a:r>
              <a:rPr lang="ru-RU" sz="1800" b="1" dirty="0" err="1"/>
              <a:t>ересектерге</a:t>
            </a:r>
            <a:r>
              <a:rPr lang="ru-RU" sz="1800" b="1" dirty="0"/>
              <a:t> </a:t>
            </a:r>
            <a:r>
              <a:rPr lang="ru-RU" sz="1800" b="1" dirty="0" err="1"/>
              <a:t>айтуға</a:t>
            </a:r>
            <a:r>
              <a:rPr lang="ru-RU" sz="1800" b="1" dirty="0"/>
              <a:t> </a:t>
            </a:r>
            <a:r>
              <a:rPr lang="ru-RU" sz="1800" b="1" dirty="0" err="1"/>
              <a:t>үйретіңіз</a:t>
            </a:r>
            <a:r>
              <a:rPr lang="ru-RU" sz="1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6310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46" y="129568"/>
            <a:ext cx="9743440" cy="55699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B0F0"/>
                </a:solidFill>
                <a:latin typeface="+mn-lt"/>
                <a:cs typeface="Arial" panose="020B0604020202020204" pitchFamily="34" charset="0"/>
              </a:rPr>
              <a:t>ЖАСӨСПІРІМДЕРГЕ АҚПАРАТ БЕРІҢІЗДЕР!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572" y="3149600"/>
            <a:ext cx="2230298" cy="1793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93760" y="916142"/>
            <a:ext cx="5102800" cy="639763"/>
          </a:xfrm>
        </p:spPr>
        <p:txBody>
          <a:bodyPr anchor="ctr">
            <a:no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ӘРЕКЕТТЕР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93760" y="1635761"/>
            <a:ext cx="6079320" cy="2900908"/>
          </a:xfrm>
        </p:spPr>
        <p:txBody>
          <a:bodyPr anchor="ctr">
            <a:noAutofit/>
          </a:bodyPr>
          <a:lstStyle/>
          <a:p>
            <a:pPr marL="4763" indent="198438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Фотосуреттердің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астына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жағымсыз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комментарий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қалдыру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(постинг); </a:t>
            </a:r>
          </a:p>
          <a:p>
            <a:pPr marL="4763" indent="198438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тигізетін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хабарламалар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4763" indent="198438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Адамды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келемеждейтін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суреттер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бейнематериалдар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жасау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4763" indent="198438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Тіркеулік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жазбаға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бұзып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кіру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және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иесі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атынан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хабарламалар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жариялау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695442" y="861063"/>
            <a:ext cx="4473823" cy="639763"/>
          </a:xfrm>
        </p:spPr>
        <p:txBody>
          <a:bodyPr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САЛДАР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7287384" y="1635761"/>
            <a:ext cx="4510856" cy="42393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Қылмыстық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жауапкершілік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жала жабу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(ҚР ҚҚ 130)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тигізу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(ҚР ҚҚ 131)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3188" y="5035661"/>
            <a:ext cx="1146562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</a:rPr>
              <a:t>Кәмелетке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толмаған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балалардың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әрекеттері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үшін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жауапкершілікке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тартылатындар</a:t>
            </a:r>
            <a:r>
              <a:rPr lang="ru-RU" sz="2800" b="1" dirty="0">
                <a:solidFill>
                  <a:srgbClr val="002060"/>
                </a:solidFill>
              </a:rPr>
              <a:t>: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400" dirty="0"/>
              <a:t>- </a:t>
            </a:r>
            <a:r>
              <a:rPr lang="ru-RU" sz="2400" dirty="0" err="1"/>
              <a:t>ата</a:t>
            </a:r>
            <a:r>
              <a:rPr lang="en-GB" sz="2400" dirty="0"/>
              <a:t>-</a:t>
            </a:r>
            <a:r>
              <a:rPr lang="kk-KZ" sz="2400" dirty="0"/>
              <a:t>аналары, заңды өкілдері </a:t>
            </a:r>
            <a:r>
              <a:rPr lang="ru-RU" sz="2400" dirty="0"/>
              <a:t>(ӘҚБК 127 бабы);</a:t>
            </a:r>
          </a:p>
          <a:p>
            <a:pPr algn="ctr"/>
            <a:r>
              <a:rPr lang="ru-RU" sz="2400" dirty="0"/>
              <a:t>- </a:t>
            </a:r>
            <a:r>
              <a:rPr lang="ru-RU" sz="2400" dirty="0" err="1"/>
              <a:t>балалар</a:t>
            </a:r>
            <a:r>
              <a:rPr lang="ru-RU" sz="2400" dirty="0"/>
              <a:t> </a:t>
            </a:r>
            <a:r>
              <a:rPr lang="ru-RU" sz="2400" dirty="0" err="1"/>
              <a:t>орналастырылған</a:t>
            </a:r>
            <a:r>
              <a:rPr lang="ru-RU" sz="2400" dirty="0"/>
              <a:t> </a:t>
            </a:r>
            <a:r>
              <a:rPr lang="ru-RU" sz="2400" dirty="0" err="1"/>
              <a:t>мемлекеттік</a:t>
            </a:r>
            <a:r>
              <a:rPr lang="ru-RU" sz="2400" dirty="0"/>
              <a:t> </a:t>
            </a:r>
            <a:r>
              <a:rPr lang="ru-RU" sz="2400" dirty="0" err="1"/>
              <a:t>мекемелер</a:t>
            </a:r>
            <a:r>
              <a:rPr lang="ru-RU" sz="2400" dirty="0"/>
              <a:t> (ӘҚБК 127-1 бабы)</a:t>
            </a:r>
          </a:p>
        </p:txBody>
      </p:sp>
    </p:spTree>
    <p:extLst>
      <p:ext uri="{BB962C8B-B14F-4D97-AF65-F5344CB8AC3E}">
        <p14:creationId xmlns:p14="http://schemas.microsoft.com/office/powerpoint/2010/main" val="3260971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2387" y="312082"/>
            <a:ext cx="6491064" cy="72104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ҚОРЫТЫНДЫЛАЙЫҚ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000" y="1563401"/>
            <a:ext cx="11805920" cy="254123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Балаларды</a:t>
            </a:r>
            <a:r>
              <a:rPr lang="ru-RU" dirty="0"/>
              <a:t> </a:t>
            </a:r>
            <a:r>
              <a:rPr lang="ru-RU" dirty="0" err="1"/>
              <a:t>Ғаламтор</a:t>
            </a:r>
            <a:r>
              <a:rPr lang="ru-RU" dirty="0"/>
              <a:t> </a:t>
            </a:r>
            <a:r>
              <a:rPr lang="ru-RU" dirty="0" err="1"/>
              <a:t>кеңістігінде</a:t>
            </a:r>
            <a:r>
              <a:rPr lang="ru-RU" dirty="0"/>
              <a:t> </a:t>
            </a:r>
            <a:r>
              <a:rPr lang="ru-RU" dirty="0" err="1"/>
              <a:t>күтіп</a:t>
            </a:r>
            <a:r>
              <a:rPr lang="ru-RU" dirty="0"/>
              <a:t> </a:t>
            </a:r>
            <a:r>
              <a:rPr lang="ru-RU" dirty="0" err="1"/>
              <a:t>тұрған</a:t>
            </a:r>
            <a:r>
              <a:rPr lang="ru-RU" dirty="0"/>
              <a:t> </a:t>
            </a:r>
            <a:r>
              <a:rPr lang="ru-RU" dirty="0" err="1"/>
              <a:t>қауіптерді</a:t>
            </a:r>
            <a:r>
              <a:rPr lang="ru-RU" dirty="0"/>
              <a:t> </a:t>
            </a:r>
            <a:r>
              <a:rPr lang="ru-RU" dirty="0" err="1"/>
              <a:t>жинақтадық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>
                <a:solidFill>
                  <a:srgbClr val="002060"/>
                </a:solidFill>
              </a:rPr>
              <a:t>Қауіпсіздікті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қамтамасыз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етудің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ықтимал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жолдарын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қарастырдық</a:t>
            </a:r>
            <a:endParaRPr lang="ru-RU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Кибербуллинг</a:t>
            </a:r>
            <a:r>
              <a:rPr lang="ru-RU" dirty="0"/>
              <a:t> </a:t>
            </a:r>
            <a:r>
              <a:rPr lang="ru-RU" dirty="0" err="1"/>
              <a:t>белгілерімен</a:t>
            </a:r>
            <a:r>
              <a:rPr lang="ru-RU" dirty="0"/>
              <a:t> және </a:t>
            </a:r>
            <a:r>
              <a:rPr lang="ru-RU" dirty="0" err="1"/>
              <a:t>салдарымен</a:t>
            </a:r>
            <a:r>
              <a:rPr lang="ru-RU" dirty="0"/>
              <a:t>,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қолдау</a:t>
            </a:r>
            <a:r>
              <a:rPr lang="ru-RU" dirty="0"/>
              <a:t> және </a:t>
            </a:r>
            <a:r>
              <a:rPr lang="ru-RU" dirty="0" err="1"/>
              <a:t>көмек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жолдарымен</a:t>
            </a:r>
            <a:r>
              <a:rPr lang="ru-RU" dirty="0"/>
              <a:t> </a:t>
            </a:r>
            <a:r>
              <a:rPr lang="ru-RU" dirty="0" err="1"/>
              <a:t>таныстық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3056" y1="16741" x2="42963" y2="95556"/>
                        <a14:foregroundMark x1="10093" y1="14370" x2="40741" y2="1778"/>
                        <a14:foregroundMark x1="76944" y1="86667" x2="97500" y2="6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46"/>
            <a:ext cx="1907704" cy="119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6879" y="4103898"/>
            <a:ext cx="11532207" cy="245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ru-RU" sz="2800" b="1" dirty="0">
                <a:solidFill>
                  <a:srgbClr val="0070C0"/>
                </a:solidFill>
              </a:rPr>
              <a:t>ӘРҚАЙСЫСЫҢЫЗҒА БАЛА КИБЕРБУЛЛИНГКЕ ТАП БОЛҒАНДА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ru-RU" sz="2800" b="1" dirty="0">
                <a:solidFill>
                  <a:srgbClr val="0070C0"/>
                </a:solidFill>
              </a:rPr>
              <a:t> АТА</a:t>
            </a:r>
            <a:r>
              <a:rPr lang="en-GB" sz="2800" b="1" dirty="0">
                <a:solidFill>
                  <a:srgbClr val="0070C0"/>
                </a:solidFill>
              </a:rPr>
              <a:t>-</a:t>
            </a:r>
            <a:r>
              <a:rPr lang="ru-RU" sz="2800" b="1" dirty="0">
                <a:solidFill>
                  <a:srgbClr val="0070C0"/>
                </a:solidFill>
              </a:rPr>
              <a:t>АНА НЕ ІСТЕЙ АЛАТЫНЫН ЖӘНЕ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ru-RU" sz="2800" b="1" dirty="0">
                <a:solidFill>
                  <a:srgbClr val="0070C0"/>
                </a:solidFill>
              </a:rPr>
              <a:t>ҒАЛАМТОР БАЛА ҮШІН ҚАУІПСІЗ ДОСҚА АЙНАЛУЫ ҮШІН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ru-RU" sz="2800" b="1" dirty="0">
                <a:solidFill>
                  <a:srgbClr val="0070C0"/>
                </a:solidFill>
              </a:rPr>
              <a:t>ӨЗІМІЗДІ ҚАЛАЙ ҰСТАУ КЕРЕК ЕКЕНІ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ru-RU" sz="2800" b="1" dirty="0">
                <a:solidFill>
                  <a:srgbClr val="0070C0"/>
                </a:solidFill>
              </a:rPr>
              <a:t>ТҮСІНІКТІРЕК БОЛДЫ ДЕП ҮМІТТЕНЕМІЗ</a:t>
            </a:r>
          </a:p>
        </p:txBody>
      </p:sp>
    </p:spTree>
    <p:extLst>
      <p:ext uri="{BB962C8B-B14F-4D97-AF65-F5344CB8AC3E}">
        <p14:creationId xmlns:p14="http://schemas.microsoft.com/office/powerpoint/2010/main" val="3296460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2504" y="278395"/>
            <a:ext cx="7772400" cy="785370"/>
          </a:xfrm>
        </p:spPr>
        <p:txBody>
          <a:bodyPr anchor="ctr">
            <a:normAutofit/>
          </a:bodyPr>
          <a:lstStyle/>
          <a:p>
            <a:r>
              <a:rPr lang="ru-RU" sz="3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СҰРАҚҚА ЖАУАП БЕРІҢІЗДЕР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2736" y="1692370"/>
            <a:ext cx="4928304" cy="3177768"/>
          </a:xfrm>
        </p:spPr>
        <p:txBody>
          <a:bodyPr>
            <a:normAutofit/>
          </a:bodyPr>
          <a:lstStyle/>
          <a:p>
            <a:r>
              <a:rPr lang="ru-RU" sz="3600" dirty="0" err="1">
                <a:solidFill>
                  <a:srgbClr val="002060"/>
                </a:solidFill>
              </a:rPr>
              <a:t>Қандай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пайдалы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мәлімет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алдыңыз</a:t>
            </a:r>
            <a:r>
              <a:rPr lang="ru-RU" sz="3600" dirty="0">
                <a:solidFill>
                  <a:srgbClr val="002060"/>
                </a:solidFill>
              </a:rPr>
              <a:t> және </a:t>
            </a:r>
            <a:r>
              <a:rPr lang="ru-RU" sz="3600" dirty="0" err="1">
                <a:solidFill>
                  <a:srgbClr val="002060"/>
                </a:solidFill>
              </a:rPr>
              <a:t>кеңес</a:t>
            </a:r>
            <a:r>
              <a:rPr lang="ru-RU" sz="3600" dirty="0">
                <a:solidFill>
                  <a:srgbClr val="002060"/>
                </a:solidFill>
              </a:rPr>
              <a:t> пен </a:t>
            </a:r>
            <a:r>
              <a:rPr lang="ru-RU" sz="3600" dirty="0" err="1">
                <a:solidFill>
                  <a:srgbClr val="002060"/>
                </a:solidFill>
              </a:rPr>
              <a:t>көмек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ретінде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қай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тұстарын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пайдаланатын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боласыз</a:t>
            </a:r>
            <a:r>
              <a:rPr lang="ru-RU" sz="3600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72" y="1237728"/>
            <a:ext cx="3815896" cy="381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25893" y="5620272"/>
            <a:ext cx="6432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err="1">
                <a:solidFill>
                  <a:srgbClr val="0070C0"/>
                </a:solidFill>
              </a:rPr>
              <a:t>Уақыт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бөлгендеріңізге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рақмет</a:t>
            </a:r>
            <a:r>
              <a:rPr lang="ru-RU" sz="3600" b="1" dirty="0">
                <a:solidFill>
                  <a:srgbClr val="0070C0"/>
                </a:solidFill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6830</TotalTime>
  <Words>1493</Words>
  <Application>Microsoft Office PowerPoint</Application>
  <PresentationFormat>Широкоэкранный</PresentationFormat>
  <Paragraphs>187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 Желідегі  балалардың қауіпсіз мінез-құлқы </vt:lpstr>
      <vt:lpstr>ҒАЛАМТОР:</vt:lpstr>
      <vt:lpstr>Ғаламтор:  жақсы ма, жаман ба?</vt:lpstr>
      <vt:lpstr>Неліктен балаларда Ғаламторға тәуелділік тым тез пайда болады?</vt:lpstr>
      <vt:lpstr>Балаңызда тәуелділік қалыптаса бастағанын қалай білуге болады?</vt:lpstr>
      <vt:lpstr>Желідегі қауіп - кибербуллинг</vt:lpstr>
      <vt:lpstr>Балалар бізге кибербуллинг туралы АЙТПАЙДЫ</vt:lpstr>
      <vt:lpstr>Бала (жасөспірім) кибербуллинг құрбанына айналғанының негізгі белгілері:</vt:lpstr>
      <vt:lpstr>Балаңыз Ғаламтормен достаса бастағанда сіздің ата-ана ретіндегі рөліңіз қандай?</vt:lpstr>
      <vt:lpstr>Сұраққа жауап беріңіздер:</vt:lpstr>
      <vt:lpstr>Презентация PowerPoint</vt:lpstr>
      <vt:lpstr>Ата-аналарға не істеу керек?</vt:lpstr>
      <vt:lpstr>Тәсіл №1: Қатаң қадағалау мен шектеу</vt:lpstr>
      <vt:lpstr>Қолданатын кеңестердің нөмірін чатта жазыңыз</vt:lpstr>
      <vt:lpstr>Тәсіл №2: Баланың сеніміне кіру және оның Ғаламтордағы істерінен хабардар болу</vt:lpstr>
      <vt:lpstr>Презентация PowerPoint</vt:lpstr>
      <vt:lpstr>Баланың сізге сенуі үшін онымен қалай сөйлесу керек:</vt:lpstr>
      <vt:lpstr>Егер үрейлі белгілерді байқасаңыз (кибербуллинг)</vt:lpstr>
      <vt:lpstr>ЖАСӨСПІРІМДЕРГЕ АҚПАРАТ БЕРІҢІЗДЕР! </vt:lpstr>
      <vt:lpstr>ҚОРЫТЫНДЫЛАЙЫҚ</vt:lpstr>
      <vt:lpstr>СҰРАҚҚА ЖАУАП БЕРІҢІЗДЕР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Тревога≠ страх, стресс</dc:title>
  <dc:creator>Пользователь</dc:creator>
  <cp:lastModifiedBy>User</cp:lastModifiedBy>
  <cp:revision>216</cp:revision>
  <dcterms:created xsi:type="dcterms:W3CDTF">2020-06-01T02:18:42Z</dcterms:created>
  <dcterms:modified xsi:type="dcterms:W3CDTF">2020-10-27T07:06:15Z</dcterms:modified>
</cp:coreProperties>
</file>