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vnd.ms-photo" Extension="wdp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2" d="100"/>
          <a:sy n="82" d="100"/>
        </p:scale>
        <p:origin x="-990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2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23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25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36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4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86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72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583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88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79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2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FD9A9-1F23-4DBE-816C-E92A0F80947A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E494E-EBF6-4493-9717-715FCC8C2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4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 ?><Relationships xmlns="http://schemas.openxmlformats.org/package/2006/relationships"><Relationship Id="rId3" Target="../media/image23.jpeg" Type="http://schemas.openxmlformats.org/officeDocument/2006/relationships/image"/><Relationship Id="rId2" Target="../media/image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profi-forex.org/system/news/47_deti.jpg" id="102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b="90000" l="10000" r="90000" 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832182" y="1961455"/>
            <a:ext cx="7311818" cy="489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657" y="404664"/>
            <a:ext cx="7518343" cy="1470025"/>
          </a:xfrm>
        </p:spPr>
        <p:txBody>
          <a:bodyPr>
            <a:noAutofit/>
          </a:bodyPr>
          <a:lstStyle/>
          <a:p>
            <a:r>
              <a:rPr b="1" dirty="0" lang="ru-RU" smtClean="0" sz="600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ЗДОРОВОЕ </a:t>
            </a:r>
            <a:r>
              <a:rPr b="1" dirty="0" lang="ru-RU" sz="600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</a:t>
            </a:r>
            <a:r>
              <a:rPr b="1" dirty="0" lang="ru-RU" smtClean="0" sz="600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ИТАНИЕ</a:t>
            </a:r>
            <a:r>
              <a:rPr b="1" dirty="0" lang="en-US" smtClean="0" sz="600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/>
            </a:r>
            <a:br>
              <a:rPr b="1" dirty="0" lang="en-US" smtClean="0" sz="600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</a:br>
            <a:r>
              <a:rPr b="1" dirty="0" lang="ru-RU" smtClean="0" sz="6000">
                <a:solidFill>
                  <a:srgbClr val="C00000"/>
                </a:solidFill>
              </a:rPr>
              <a:t>ШКОЛЬНИКА</a:t>
            </a:r>
            <a:endParaRPr dirty="0" lang="ru-RU" sz="6000">
              <a:solidFill>
                <a:srgbClr val="C00000"/>
              </a:solidFill>
            </a:endParaRPr>
          </a:p>
        </p:txBody>
      </p:sp>
      <p:pic>
        <p:nvPicPr>
          <p:cNvPr descr="http://cs309918.vk.me/v309918030/9227/T-J8BneSKkk.jpg" id="5" name="Picture 8"/>
          <p:cNvPicPr>
            <a:picLocks noChangeArrowheads="1"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5217" y="1211559"/>
            <a:ext cx="920399" cy="563231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О</a:t>
            </a:r>
          </a:p>
          <a:p>
            <a:pPr algn="ctr"/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П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Т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А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Н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852087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691680" y="11344"/>
            <a:ext cx="7452320" cy="1152128"/>
          </a:xfrm>
        </p:spPr>
        <p:txBody>
          <a:bodyPr/>
          <a:lstStyle/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Питание – важнейшее </a:t>
            </a:r>
            <a:r>
              <a:rPr lang="ru-RU" b="1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условие жизнедеятельности </a:t>
            </a:r>
            <a:r>
              <a:rPr lang="ru-RU" b="1" spc="50" dirty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человека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72037" y="4662233"/>
            <a:ext cx="7524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>
                  <a:noFill/>
                </a:ln>
                <a:solidFill>
                  <a:srgbClr val="C00000"/>
                </a:solidFill>
              </a:rPr>
              <a:t>Правильная организация питания-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1430">
                  <a:noFill/>
                </a:ln>
                <a:solidFill>
                  <a:srgbClr val="C00000"/>
                </a:solidFill>
              </a:rPr>
              <a:t>поддерживает и укрепляет здоровье</a:t>
            </a:r>
            <a:endParaRPr lang="ru-RU" sz="4800" dirty="0">
              <a:ln w="11430">
                <a:noFill/>
              </a:ln>
              <a:solidFill>
                <a:srgbClr val="C00000"/>
              </a:solidFill>
            </a:endParaRPr>
          </a:p>
        </p:txBody>
      </p:sp>
      <p:pic>
        <p:nvPicPr>
          <p:cNvPr id="2054" name="Picture 6" descr="http://econom.pb.ua/wp-content/uploads/2015/08/e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738031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cs309918.vk.me/v309918030/9227/T-J8BneSKk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1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murmanls.ru/img/tmp/Dn1asRAhN.jpg" id="3076" name="Picture 4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"/>
          <a:stretch/>
        </p:blipFill>
        <p:spPr bwMode="auto">
          <a:xfrm>
            <a:off x="1739893" y="1140535"/>
            <a:ext cx="7404107" cy="38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3834"/>
            <a:ext cx="7452320" cy="1143000"/>
          </a:xfrm>
        </p:spPr>
        <p:txBody>
          <a:bodyPr>
            <a:normAutofit fontScale="90000"/>
          </a:bodyPr>
          <a:lstStyle/>
          <a:p>
            <a:r>
              <a:rPr b="1" dirty="0" lang="ru-RU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Четыре принципа </a:t>
            </a:r>
            <a:br>
              <a:rPr b="1" dirty="0" lang="ru-RU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</a:br>
            <a:r>
              <a:rPr b="1" dirty="0" lang="ru-RU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рационального питания</a:t>
            </a:r>
            <a:endParaRPr b="1" dirty="0" lang="ru-RU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9892" y="5268341"/>
            <a:ext cx="7224596" cy="1401019"/>
          </a:xfrm>
        </p:spPr>
        <p:txBody>
          <a:bodyPr>
            <a:normAutofit/>
          </a:bodyPr>
          <a:lstStyle/>
          <a:p>
            <a:pPr algn="ctr" indent="0" marL="0">
              <a:buNone/>
            </a:pPr>
            <a:r>
              <a:rPr altLang="ru-RU" b="1" dirty="0" lang="ru-RU" smtClean="0" sz="2800">
                <a:latin charset="0" panose="020B0604020202020204" pitchFamily="34" typeface="Arial"/>
                <a:cs charset="0" panose="020B0604020202020204" pitchFamily="34" typeface="Arial"/>
              </a:rPr>
              <a:t>Принцип первый:</a:t>
            </a:r>
            <a:r>
              <a:rPr altLang="ru-RU" dirty="0" lang="ru-RU" smtClean="0" sz="2800">
                <a:latin charset="0" panose="020B0604020202020204" pitchFamily="34" typeface="Arial"/>
                <a:cs charset="0" panose="020B0604020202020204" pitchFamily="34" typeface="Arial"/>
              </a:rPr>
              <a:t> энергетическая ценность должна соответствовать энергетическим затратам организма.</a:t>
            </a:r>
            <a:endParaRPr dirty="0" lang="ru-RU"/>
          </a:p>
        </p:txBody>
      </p:sp>
      <p:pic>
        <p:nvPicPr>
          <p:cNvPr descr="http://cs309918.vk.me/v309918030/9227/T-J8BneSKkk.jpg" id="6" name="Picture 8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О</a:t>
            </a:r>
          </a:p>
          <a:p>
            <a:pPr algn="ctr"/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П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Т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А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Н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189378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7758" y="5157192"/>
            <a:ext cx="7338737" cy="1656184"/>
          </a:xfrm>
        </p:spPr>
        <p:txBody>
          <a:bodyPr>
            <a:normAutofit lnSpcReduction="10000"/>
          </a:bodyPr>
          <a:lstStyle/>
          <a:p>
            <a:pPr algn="ctr" indent="0" marL="0">
              <a:buNone/>
            </a:pPr>
            <a:r>
              <a:rPr altLang="ru-RU" b="1" dirty="0" lang="ru-RU" smtClean="0" sz="2800">
                <a:latin charset="0" panose="020B0604020202020204" pitchFamily="34" typeface="Arial"/>
                <a:cs charset="0" panose="020B0604020202020204" pitchFamily="34" typeface="Arial"/>
              </a:rPr>
              <a:t>Второй принцип: </a:t>
            </a:r>
            <a:r>
              <a:rPr altLang="ru-RU" dirty="0" lang="ru-RU" smtClean="0" sz="2800">
                <a:latin charset="0" panose="020B0604020202020204" pitchFamily="34" typeface="Arial"/>
                <a:cs charset="0" panose="020B0604020202020204" pitchFamily="34" typeface="Arial"/>
              </a:rPr>
              <a:t>соответствие химического состава пищевых веществ с физиологическими потребностями организма.</a:t>
            </a:r>
          </a:p>
          <a:p>
            <a:pPr indent="0" marL="0">
              <a:buNone/>
            </a:pPr>
            <a:endParaRPr dirty="0" lang="ru-RU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97758" y="33834"/>
            <a:ext cx="7446241" cy="1143000"/>
          </a:xfrm>
        </p:spPr>
        <p:txBody>
          <a:bodyPr>
            <a:normAutofit fontScale="90000"/>
          </a:bodyPr>
          <a:lstStyle/>
          <a:p>
            <a:r>
              <a:rPr b="1" dirty="0" lang="ru-RU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Четыре принципа </a:t>
            </a:r>
            <a:br>
              <a:rPr b="1" dirty="0" lang="ru-RU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</a:br>
            <a:r>
              <a:rPr b="1" dirty="0" lang="ru-RU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рационального питания</a:t>
            </a:r>
            <a:endParaRPr b="1" dirty="0" lang="ru-RU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descr="http://dotvital.com/wp-content/uploads/2013/08/dotvital.com-Protein-Superfood-Diet.jpg" id="409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697759" y="1340767"/>
            <a:ext cx="7446241" cy="366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cs309918.vk.me/v309918030/9227/T-J8BneSKkk.jpg" id="6" name="Picture 8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О</a:t>
            </a:r>
          </a:p>
          <a:p>
            <a:pPr algn="ctr"/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П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Т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А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Н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85800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6407" y="5591384"/>
            <a:ext cx="7308304" cy="1180728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Третий принцип: </a:t>
            </a: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максимальное разнообразие питания.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91680" y="33834"/>
            <a:ext cx="745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Четыре принципа </a:t>
            </a:r>
            <a:br>
              <a:rPr lang="ru-RU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рационального питания</a:t>
            </a:r>
            <a:endParaRPr lang="ru-RU" b="1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5122" name="Picture 2" descr="http://www.pics-zone.ru/img.php?url=http://iranvij.ir/wp-content/uploads/2012/05/eat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40767"/>
            <a:ext cx="4464719" cy="431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abinsk-7.caduk.ru/images/0_b13ba_502cf765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35696" y="1594507"/>
            <a:ext cx="3348631" cy="381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cs309918.vk.me/v309918030/9227/T-J8BneSKk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88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5589240"/>
            <a:ext cx="6923112" cy="1108719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Четвертый принцип: </a:t>
            </a:r>
            <a:r>
              <a:rPr lang="ru-RU" alt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соблюдение оптимального режима питания.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91680" y="33834"/>
            <a:ext cx="745232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Четыре принципа </a:t>
            </a:r>
            <a:br>
              <a:rPr lang="ru-RU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рационального питания</a:t>
            </a:r>
            <a:endParaRPr lang="ru-RU" b="1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5" name="Рисунок 4" descr="375xxx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E3E3E3"/>
              </a:clrFrom>
              <a:clrTo>
                <a:srgbClr val="E3E3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1196752"/>
            <a:ext cx="292832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193625" y="1515556"/>
            <a:ext cx="4986887" cy="37856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4800" b="1" spc="50" dirty="0" smtClean="0">
                <a:ln w="11430">
                  <a:noFill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регулярность</a:t>
            </a:r>
            <a:endParaRPr lang="ru-RU" sz="4800" b="1" spc="50" dirty="0">
              <a:ln w="11430">
                <a:noFill/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4800" b="1" spc="50" dirty="0" smtClean="0">
                <a:ln w="11430">
                  <a:noFill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разнообразие</a:t>
            </a:r>
            <a:endParaRPr lang="ru-RU" sz="4800" b="1" spc="50" dirty="0">
              <a:ln w="11430">
                <a:noFill/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4800" b="1" spc="50" dirty="0" smtClean="0">
                <a:ln w="11430">
                  <a:noFill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удовольствие</a:t>
            </a:r>
            <a:endParaRPr lang="ru-RU" sz="4800" b="1" spc="50" dirty="0">
              <a:ln w="11430">
                <a:noFill/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4800" b="1" spc="50" dirty="0" smtClean="0">
                <a:ln w="11430">
                  <a:noFill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адекватность</a:t>
            </a:r>
            <a:endParaRPr lang="ru-RU" sz="4800" b="1" spc="50" dirty="0">
              <a:ln w="11430">
                <a:noFill/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4800" b="1" spc="50" dirty="0" smtClean="0">
                <a:ln w="11430">
                  <a:noFill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безопасность</a:t>
            </a:r>
            <a:endParaRPr lang="ru-RU" sz="4800" b="1" spc="50" dirty="0">
              <a:ln w="11430">
                <a:noFill/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1835696" y="1515556"/>
            <a:ext cx="2357929" cy="378565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 flipV="1">
            <a:off x="1979712" y="1515556"/>
            <a:ext cx="2640294" cy="378565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8" descr="http://cs309918.vk.me/v309918030/9227/T-J8BneSKk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80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0"/>
            <a:ext cx="7452320" cy="1143000"/>
          </a:xfrm>
        </p:spPr>
        <p:txBody>
          <a:bodyPr>
            <a:noAutofit/>
          </a:bodyPr>
          <a:lstStyle/>
          <a:p>
            <a:r>
              <a:rPr lang="ru-RU" altLang="ru-RU" sz="72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Белки</a:t>
            </a:r>
            <a:endParaRPr lang="ru-RU" sz="72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688" y="1412776"/>
            <a:ext cx="7380312" cy="1252736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 рационе ребенка школьного возраста обязательно должны присутствовать следующие продукты: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2636912"/>
            <a:ext cx="73803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молоко или кисломолочные напитки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творог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сыр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рыба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мясные продукты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яйца</a:t>
            </a:r>
            <a:endParaRPr lang="ru-RU" altLang="ru-RU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146" name="Picture 2" descr="http://cs.i.uol.com.br/album/1104_dietadukan_f_02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241" y="3789040"/>
            <a:ext cx="5810743" cy="303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cs309918.vk.me/v309918030/9227/T-J8BneSKk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0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0"/>
            <a:ext cx="6933456" cy="1143000"/>
          </a:xfrm>
        </p:spPr>
        <p:txBody>
          <a:bodyPr>
            <a:noAutofit/>
          </a:bodyPr>
          <a:lstStyle/>
          <a:p>
            <a:r>
              <a:rPr lang="ru-RU" altLang="ru-RU" sz="72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Жиры</a:t>
            </a:r>
            <a:endParaRPr lang="ru-RU" sz="72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8200" name="Picture 8" descr="http://specagro.ru/getimage/962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156266"/>
            <a:ext cx="6729264" cy="368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412776"/>
            <a:ext cx="6923112" cy="3845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 потребления жиров для школьников - 80-90 г в сутки, 30% суточного рациона. </a:t>
            </a:r>
            <a:br>
              <a:rPr lang="ru-RU" alt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Ежедневно ребенок школьного возраста должен получать: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сливочное масло </a:t>
            </a:r>
          </a:p>
          <a:p>
            <a:pPr>
              <a:buFontTx/>
              <a:buChar char="•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растительное масло </a:t>
            </a:r>
          </a:p>
          <a:p>
            <a:pPr>
              <a:buFontTx/>
              <a:buChar char="•"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сметану</a:t>
            </a:r>
          </a:p>
          <a:p>
            <a:endParaRPr lang="ru-RU" dirty="0"/>
          </a:p>
        </p:txBody>
      </p:sp>
      <p:pic>
        <p:nvPicPr>
          <p:cNvPr id="8" name="Picture 8" descr="http://cs309918.vk.me/v309918030/9227/T-J8BneSKk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37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0"/>
            <a:ext cx="6933456" cy="1143000"/>
          </a:xfrm>
        </p:spPr>
        <p:txBody>
          <a:bodyPr>
            <a:noAutofit/>
          </a:bodyPr>
          <a:lstStyle/>
          <a:p>
            <a:r>
              <a:rPr altLang="ru-RU" b="1" dirty="0" lang="ru-RU" smtClean="0" sz="720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Углеводы</a:t>
            </a:r>
            <a:endParaRPr dirty="0" lang="ru-RU" sz="720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descr="http://diabetsaharnyy.ru/wp-content/uploads/2015/10/f9831c3e02adbb7caae133d6392f81a7019cbb16.jpg" id="9218" name="Picture 2"/>
          <p:cNvPicPr>
            <a:picLocks noChangeArrowheads="1"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139953" y="3582219"/>
            <a:ext cx="5004048" cy="327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f5.s.qip.ru/o8tiW2Rg.jpg" id="9220" name="Picture 4"/>
          <p:cNvPicPr>
            <a:picLocks noChangeArrowheads="1" noChangeAspect="1"/>
          </p:cNvPicPr>
          <p:nvPr/>
        </p:nvPicPr>
        <p:blipFill>
          <a:blip cstate="print" r:embed="rId3">
            <a:clrChange>
              <a:clrFrom>
                <a:srgbClr val="F8F4F1"/>
              </a:clrFrom>
              <a:clrTo>
                <a:srgbClr val="F8F4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36" y="5508135"/>
            <a:ext cx="2103776" cy="132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cs5.pikabu.ru/images/big_size_comm/2014-11_3/14158657507300.jpeg" id="9228" name="Picture 12"/>
          <p:cNvPicPr>
            <a:picLocks noChangeArrowheads="1" noChangeAspect="1"/>
          </p:cNvPicPr>
          <p:nvPr/>
        </p:nvPicPr>
        <p:blipFill>
          <a:blip cstate="print"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805264"/>
            <a:ext cx="1224136" cy="90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www.cashgo.ru/content/personal/47010/images/p-1886%D0%BC%D0%B8%D0%BD%D0%B8.png" id="9230" name="Picture 14"/>
          <p:cNvPicPr>
            <a:picLocks noChangeArrowheads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18476"/>
            <a:ext cx="4176464" cy="276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5392" y="1279301"/>
            <a:ext cx="6851104" cy="4525963"/>
          </a:xfrm>
        </p:spPr>
        <p:txBody>
          <a:bodyPr>
            <a:normAutofit fontScale="55000" lnSpcReduction="20000"/>
          </a:bodyPr>
          <a:lstStyle/>
          <a:p>
            <a:pPr indent="0" marL="0">
              <a:buNone/>
            </a:pP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Суточная норма углеводов в рационе школьника - 300-400 г, из них на долю простых должно приходиться не более 100 г. </a:t>
            </a:r>
          </a:p>
          <a:p>
            <a:pPr indent="0" marL="0">
              <a:buNone/>
            </a:pPr>
            <a:r>
              <a:rPr altLang="ru-RU" b="1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Необходимые продукты в меню школьника:</a:t>
            </a: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</a:p>
          <a:p>
            <a:pPr>
              <a:buFontTx/>
              <a:buChar char="•"/>
            </a:pP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хлеб</a:t>
            </a:r>
          </a:p>
          <a:p>
            <a:pPr>
              <a:buFontTx/>
              <a:buChar char="•"/>
            </a:pP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крупы</a:t>
            </a:r>
            <a:endParaRPr altLang="ru-RU" dirty="0" lang="en-US" smtClean="0" sz="44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>
              <a:buFontTx/>
              <a:buChar char="•"/>
            </a:pP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картофель</a:t>
            </a:r>
          </a:p>
          <a:p>
            <a:pPr>
              <a:buFontTx/>
              <a:buChar char="•"/>
            </a:pP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мед</a:t>
            </a:r>
          </a:p>
          <a:p>
            <a:pPr>
              <a:buFontTx/>
              <a:buChar char="•"/>
            </a:pP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сухофрукты</a:t>
            </a:r>
          </a:p>
          <a:p>
            <a:pPr>
              <a:buFontTx/>
              <a:buChar char="•"/>
            </a:pPr>
            <a:r>
              <a:rPr altLang="ru-RU" dirty="0" lang="ru-RU" smtClean="0" sz="4400">
                <a:latin charset="0" panose="020B0604020202020204" pitchFamily="34" typeface="Arial"/>
                <a:cs charset="0" panose="020B0604020202020204" pitchFamily="34" typeface="Arial"/>
              </a:rPr>
              <a:t>сахар</a:t>
            </a:r>
            <a:endParaRPr altLang="ru-RU" dirty="0" lang="ru-RU" smtClean="0" sz="4400">
              <a:effectLst>
                <a:outerShdw algn="tl" blurRad="38100" dir="2700000" dist="38100">
                  <a:srgbClr val="C0C0C0"/>
                </a:outerShdw>
              </a:effectLst>
              <a:latin charset="0" panose="020B0604020202020204" pitchFamily="34" typeface="Arial"/>
              <a:cs charset="0" panose="020B0604020202020204" pitchFamily="34" typeface="Arial"/>
            </a:endParaRPr>
          </a:p>
          <a:p>
            <a:endParaRPr dirty="0" lang="ru-RU"/>
          </a:p>
        </p:txBody>
      </p:sp>
      <p:pic>
        <p:nvPicPr>
          <p:cNvPr descr="http://cs309918.vk.me/v309918030/9227/T-J8BneSKkk.jpg" id="11" name="Picture 8"/>
          <p:cNvPicPr>
            <a:picLocks noChangeArrowheads="1" noChangeAspect="1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О</a:t>
            </a:r>
          </a:p>
          <a:p>
            <a:pPr algn="ctr"/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П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Т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А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Н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5802832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-27384"/>
            <a:ext cx="7380312" cy="1143000"/>
          </a:xfrm>
        </p:spPr>
        <p:txBody>
          <a:bodyPr anchor="ctr" bIns="45720" lIns="91440" rIns="91440" rtlCol="0" tIns="45720" vert="horz">
            <a:noAutofit/>
          </a:bodyPr>
          <a:lstStyle/>
          <a:p>
            <a:r>
              <a:rPr altLang="ru-RU" b="1" dirty="0" lang="ru-RU" sz="480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charset="0" panose="020B0604020202020204" pitchFamily="34" typeface="Arial"/>
                <a:cs charset="0" panose="020B0604020202020204" pitchFamily="34" typeface="Arial"/>
              </a:rPr>
              <a:t>Витамины и минералы</a:t>
            </a:r>
            <a:endParaRPr b="1" dirty="0" lang="ru-RU" sz="480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descr="http://futureaccess.ru:7080/netcat_files/userfiles/Depositphotos_5140604_s.jpg" id="10246" name="Picture 6"/>
          <p:cNvPicPr>
            <a:picLocks noChangeArrowheads="1"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"/>
          <a:stretch/>
        </p:blipFill>
        <p:spPr bwMode="auto">
          <a:xfrm>
            <a:off x="899592" y="1628800"/>
            <a:ext cx="8064480" cy="52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divinehealthfromtheinsideout.com/wp-content/uploads/2012/05/iStock_000016429479Small.jpg" id="10244" name="Picture 4"/>
          <p:cNvPicPr>
            <a:picLocks noChangeArrowheads="1"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912" y="950810"/>
            <a:ext cx="3896877" cy="233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http://cs309918.vk.me/v309918030/9227/T-J8BneSKkk.jpg" id="7" name="Picture 8"/>
          <p:cNvPicPr>
            <a:picLocks noChangeArrowheads="1" noChangeAspect="1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/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О</a:t>
            </a:r>
          </a:p>
          <a:p>
            <a:pPr algn="ctr"/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П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Т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А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Н</a:t>
            </a:r>
          </a:p>
          <a:p>
            <a:pPr algn="ctr"/>
            <a:r>
              <a:rPr b="1" dirty="0" lang="ru-RU" smtClean="0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</a:p>
          <a:p>
            <a:pPr algn="ctr"/>
            <a:r>
              <a:rPr b="1" dirty="0" lang="ru-RU" sz="400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algn="tl" blurRad="41275" dir="1800000" dist="20320" rotWithShape="0">
                    <a:srgbClr val="000000">
                      <a:alpha val="40000"/>
                    </a:srgbClr>
                  </a:outerShdw>
                </a:effectLst>
                <a:latin charset="0" panose="020B0A04020102020204" pitchFamily="34" typeface="Arial Black"/>
                <a:cs charset="0" panose="020B0604020202020204" pitchFamily="34" typeface="Arial"/>
              </a:rPr>
              <a:t>И</a:t>
            </a:r>
            <a:endParaRPr b="1" dirty="0" lang="ru-RU" smtClean="0" sz="400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charset="0" panose="020B0A04020102020204" pitchFamily="34" typeface="Arial Black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6731202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4624"/>
            <a:ext cx="7848872" cy="1143000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Питание школьника должно быть безопасным</a:t>
            </a:r>
            <a:endParaRPr lang="ru-RU" sz="3200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72" name="Picture 8" descr="http://gohan66.ru/files/f/e/f1r1fw2hqtdabl3v60j4146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877" y="4220488"/>
            <a:ext cx="3267123" cy="245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cs.pikabu.ru/images/big_size_comm/2013-12_3/138708642168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392" y="4191085"/>
            <a:ext cx="2151286" cy="258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cs622016.vk.me/v622016448/3bae0/vlgd90kPml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877" y="1248151"/>
            <a:ext cx="2986584" cy="277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http://poradumo.pp.ua/uploads/posts/2015-04/yak-pribrati-nakip-u-chayniku_347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7093"/>
            <a:ext cx="3575562" cy="215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6" name="Picture 22" descr="http://mbamamamusings.ca/wp-content/uploads/2013/01/no-food-and-drink-sign-700x700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185415"/>
            <a:ext cx="2779367" cy="277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cs309918.vk.me/v309918030/9227/T-J8BneSKk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75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-8538"/>
            <a:ext cx="7452320" cy="1143000"/>
          </a:xfrm>
        </p:spPr>
        <p:txBody>
          <a:bodyPr>
            <a:normAutofit/>
          </a:bodyPr>
          <a:lstStyle/>
          <a:p>
            <a:r>
              <a:rPr lang="ru-RU" altLang="ru-RU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Режим питания школьников</a:t>
            </a:r>
            <a:endParaRPr lang="ru-RU" dirty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3591" y="1179507"/>
            <a:ext cx="3888432" cy="196146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altLang="ru-RU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Первая </a:t>
            </a:r>
            <a:r>
              <a:rPr lang="ru-RU" altLang="ru-RU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8 А,Б,В,Г-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 перемена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10.20-10.30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ru-RU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9 А, Б,В,Г, 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10 А, Б, В, Г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11 А, Б, В 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4 перемена</a:t>
            </a:r>
            <a:endParaRPr lang="ru-RU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11.10 -11.20</a:t>
            </a:r>
            <a:endParaRPr lang="ru-RU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1195642"/>
            <a:ext cx="4154635" cy="226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Вторая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</a:t>
            </a:r>
          </a:p>
          <a:p>
            <a:pPr algn="ctr">
              <a:lnSpc>
                <a:spcPct val="80000"/>
              </a:lnSpc>
            </a:pPr>
            <a:endParaRPr lang="ru-RU" alt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alt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5 А, Б, В, Г, Д, Е, Ж, 6 А-</a:t>
            </a:r>
          </a:p>
          <a:p>
            <a:pPr algn="ctr">
              <a:lnSpc>
                <a:spcPct val="80000"/>
              </a:lnSpc>
            </a:pPr>
            <a:r>
              <a:rPr lang="ru-RU" alt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4 перемена 15.45-15:55</a:t>
            </a:r>
          </a:p>
          <a:p>
            <a:pPr algn="ctr">
              <a:lnSpc>
                <a:spcPct val="80000"/>
              </a:lnSpc>
            </a:pPr>
            <a:endParaRPr lang="ru-RU" alt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alt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А, Б, В, Г, Д, Е, Ж, </a:t>
            </a:r>
            <a:endParaRPr lang="ru-RU" altLang="ru-R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alt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7</a:t>
            </a: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 А, Б, В, Г, </a:t>
            </a:r>
            <a:r>
              <a:rPr lang="ru-RU" alt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Д- 5 перемена</a:t>
            </a:r>
          </a:p>
          <a:p>
            <a:pPr algn="ctr">
              <a:lnSpc>
                <a:spcPct val="80000"/>
              </a:lnSpc>
            </a:pPr>
            <a:r>
              <a:rPr lang="ru-RU" alt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17.25 – 17.35</a:t>
            </a:r>
            <a:endParaRPr lang="ru-RU" altLang="ru-R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7" name="Picture 8" descr="http://cs309918.vk.me/v309918030/9227/T-J8BneSKk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6711"/>
            <a:ext cx="816025" cy="8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9332" y="1211559"/>
            <a:ext cx="92039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</a:p>
          <a:p>
            <a:pPr algn="ctr"/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Н</a:t>
            </a:r>
          </a:p>
          <a:p>
            <a:pPr algn="ctr"/>
            <a:r>
              <a:rPr lang="ru-RU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</a:p>
          <a:p>
            <a:pPr algn="ctr"/>
            <a:r>
              <a:rPr lang="ru-RU" sz="4000" b="1" dirty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И</a:t>
            </a:r>
            <a:endParaRPr lang="ru-RU" sz="4000" b="1" dirty="0" smtClean="0">
              <a:ln w="12700">
                <a:noFill/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84984"/>
            <a:ext cx="7614846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71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337</Words>
  <Application>Microsoft Office PowerPoint</Application>
  <PresentationFormat>Экран (4:3)</PresentationFormat>
  <Paragraphs>166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ЗДОРОВОЕ ПИТАНИЕ ШКОЛЬНИКА</vt:lpstr>
      <vt:lpstr>Презентация PowerPoint</vt:lpstr>
      <vt:lpstr>Четыре принципа  рационального питания</vt:lpstr>
      <vt:lpstr>Четыре принципа  рационального питания</vt:lpstr>
      <vt:lpstr>Четыре принципа  рационального питания</vt:lpstr>
      <vt:lpstr>Четыре принципа  рационального питания</vt:lpstr>
      <vt:lpstr>Белки</vt:lpstr>
      <vt:lpstr>Жиры</vt:lpstr>
      <vt:lpstr>Углеводы</vt:lpstr>
      <vt:lpstr>Витамины и минералы</vt:lpstr>
      <vt:lpstr>Питание школьника должно быть безопасным</vt:lpstr>
      <vt:lpstr>Режим питания школьников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ЗДОРОВОЕ ПИТАНИЕ ШКОЛЬНИКА</dc:title>
  <dc:creator>ПК</dc:creator>
  <cp:lastModifiedBy>Admin</cp:lastModifiedBy>
  <cp:revision>18</cp:revision>
  <dcterms:created xsi:type="dcterms:W3CDTF">2015-11-06T15:52:28Z</dcterms:created>
  <dcterms:modified xsi:type="dcterms:W3CDTF">2019-09-18T08:15:31Z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1211114</vt:lpwstr>
  </property>
  <property fmtid="{D5CDD505-2E9C-101B-9397-08002B2CF9AE}" name="NXPowerLiteVersion" pid="3">
    <vt:lpwstr>D4.1.4</vt:lpwstr>
  </property>
</Properties>
</file>